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5" r:id="rId1"/>
  </p:sldMasterIdLst>
  <p:notesMasterIdLst>
    <p:notesMasterId r:id="rId66"/>
  </p:notesMasterIdLst>
  <p:handoutMasterIdLst>
    <p:handoutMasterId r:id="rId67"/>
  </p:handoutMasterIdLst>
  <p:sldIdLst>
    <p:sldId id="1817" r:id="rId2"/>
    <p:sldId id="1841" r:id="rId3"/>
    <p:sldId id="276" r:id="rId4"/>
    <p:sldId id="986" r:id="rId5"/>
    <p:sldId id="1822" r:id="rId6"/>
    <p:sldId id="1823" r:id="rId7"/>
    <p:sldId id="987" r:id="rId8"/>
    <p:sldId id="1843" r:id="rId9"/>
    <p:sldId id="975" r:id="rId10"/>
    <p:sldId id="1820" r:id="rId11"/>
    <p:sldId id="977" r:id="rId12"/>
    <p:sldId id="978" r:id="rId13"/>
    <p:sldId id="1400" r:id="rId14"/>
    <p:sldId id="976" r:id="rId15"/>
    <p:sldId id="265" r:id="rId16"/>
    <p:sldId id="1827" r:id="rId17"/>
    <p:sldId id="974" r:id="rId18"/>
    <p:sldId id="979" r:id="rId19"/>
    <p:sldId id="281" r:id="rId20"/>
    <p:sldId id="1828" r:id="rId21"/>
    <p:sldId id="878" r:id="rId22"/>
    <p:sldId id="852" r:id="rId23"/>
    <p:sldId id="734" r:id="rId24"/>
    <p:sldId id="738" r:id="rId25"/>
    <p:sldId id="735" r:id="rId26"/>
    <p:sldId id="877" r:id="rId27"/>
    <p:sldId id="963" r:id="rId28"/>
    <p:sldId id="964" r:id="rId29"/>
    <p:sldId id="871" r:id="rId30"/>
    <p:sldId id="966" r:id="rId31"/>
    <p:sldId id="872" r:id="rId32"/>
    <p:sldId id="967" r:id="rId33"/>
    <p:sldId id="873" r:id="rId34"/>
    <p:sldId id="883" r:id="rId35"/>
    <p:sldId id="1809" r:id="rId36"/>
    <p:sldId id="1838" r:id="rId37"/>
    <p:sldId id="263" r:id="rId38"/>
    <p:sldId id="973" r:id="rId39"/>
    <p:sldId id="982" r:id="rId40"/>
    <p:sldId id="267" r:id="rId41"/>
    <p:sldId id="264" r:id="rId42"/>
    <p:sldId id="981" r:id="rId43"/>
    <p:sldId id="969" r:id="rId44"/>
    <p:sldId id="984" r:id="rId45"/>
    <p:sldId id="1824" r:id="rId46"/>
    <p:sldId id="1829" r:id="rId47"/>
    <p:sldId id="1842" r:id="rId48"/>
    <p:sldId id="1825" r:id="rId49"/>
    <p:sldId id="1839" r:id="rId50"/>
    <p:sldId id="767" r:id="rId51"/>
    <p:sldId id="769" r:id="rId52"/>
    <p:sldId id="1406" r:id="rId53"/>
    <p:sldId id="1836" r:id="rId54"/>
    <p:sldId id="1831" r:id="rId55"/>
    <p:sldId id="269" r:id="rId56"/>
    <p:sldId id="1826" r:id="rId57"/>
    <p:sldId id="296" r:id="rId58"/>
    <p:sldId id="1816" r:id="rId59"/>
    <p:sldId id="731" r:id="rId60"/>
    <p:sldId id="1840" r:id="rId61"/>
    <p:sldId id="1807" r:id="rId62"/>
    <p:sldId id="1334" r:id="rId63"/>
    <p:sldId id="1837" r:id="rId64"/>
    <p:sldId id="985" r:id="rId65"/>
  </p:sldIdLst>
  <p:sldSz cx="12192000" cy="6858000"/>
  <p:notesSz cx="10234613" cy="70993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EDF5A1"/>
    <a:srgbClr val="B0C015"/>
    <a:srgbClr val="F2EACE"/>
    <a:srgbClr val="C1CC0D"/>
    <a:srgbClr val="FEFEBE"/>
    <a:srgbClr val="E591DC"/>
    <a:srgbClr val="F5F7FA"/>
    <a:srgbClr val="FDFDFD"/>
    <a:srgbClr val="E6F3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5" autoAdjust="0"/>
    <p:restoredTop sz="69544" autoAdjust="0"/>
  </p:normalViewPr>
  <p:slideViewPr>
    <p:cSldViewPr showGuides="1">
      <p:cViewPr varScale="1">
        <p:scale>
          <a:sx n="74" d="100"/>
          <a:sy n="74" d="100"/>
        </p:scale>
        <p:origin x="1230" y="6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360000" cy="3600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_rels/data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image" Target="../media/image140.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image" Target="../media/image1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2ACD3D-7698-45F5-AEBC-A52258662929}"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de-DE"/>
        </a:p>
      </dgm:t>
    </dgm:pt>
    <dgm:pt modelId="{BC965409-2E09-41A0-84A6-8AB60C95C5DD}">
      <dgm:prSet/>
      <dgm:spPr/>
      <dgm:t>
        <a:bodyPr/>
        <a:lstStyle/>
        <a:p>
          <a:r>
            <a:rPr lang="de-DE" dirty="0"/>
            <a:t>Phonologische Bewusstheit</a:t>
          </a:r>
        </a:p>
      </dgm:t>
    </dgm:pt>
    <dgm:pt modelId="{490E332A-682C-469B-BFDD-4C03823A3118}" type="parTrans" cxnId="{CA93663E-7C87-4DAC-B3D3-035A92021D30}">
      <dgm:prSet/>
      <dgm:spPr/>
      <dgm:t>
        <a:bodyPr/>
        <a:lstStyle/>
        <a:p>
          <a:endParaRPr lang="de-DE"/>
        </a:p>
      </dgm:t>
    </dgm:pt>
    <dgm:pt modelId="{E25E2AC6-BC83-4130-B950-C85DDDD93DFF}" type="sibTrans" cxnId="{CA93663E-7C87-4DAC-B3D3-035A92021D30}">
      <dgm:prSet/>
      <dgm:spPr/>
      <dgm:t>
        <a:bodyPr/>
        <a:lstStyle/>
        <a:p>
          <a:endParaRPr lang="de-DE"/>
        </a:p>
      </dgm:t>
    </dgm:pt>
    <dgm:pt modelId="{21AA69DA-5598-4CDA-9F8E-743BC22EA0ED}">
      <dgm:prSet/>
      <dgm:spPr/>
      <dgm:t>
        <a:bodyPr/>
        <a:lstStyle/>
        <a:p>
          <a:r>
            <a:rPr lang="de-DE" dirty="0"/>
            <a:t>Schriftspracherwerb </a:t>
          </a:r>
        </a:p>
      </dgm:t>
    </dgm:pt>
    <dgm:pt modelId="{05EEAF3E-625E-46C3-B3FA-47125D43FCB1}" type="parTrans" cxnId="{66B7A7B6-5058-4857-B9C9-B556EC57D8E7}">
      <dgm:prSet/>
      <dgm:spPr/>
      <dgm:t>
        <a:bodyPr/>
        <a:lstStyle/>
        <a:p>
          <a:endParaRPr lang="de-DE"/>
        </a:p>
      </dgm:t>
    </dgm:pt>
    <dgm:pt modelId="{0CBF9627-1B83-4285-9137-E99C60BC322C}" type="sibTrans" cxnId="{66B7A7B6-5058-4857-B9C9-B556EC57D8E7}">
      <dgm:prSet/>
      <dgm:spPr/>
      <dgm:t>
        <a:bodyPr/>
        <a:lstStyle/>
        <a:p>
          <a:endParaRPr lang="de-DE"/>
        </a:p>
      </dgm:t>
    </dgm:pt>
    <dgm:pt modelId="{EBDFCF98-3110-4A88-8D8A-B1314ED32069}">
      <dgm:prSet/>
      <dgm:spPr>
        <a:solidFill>
          <a:schemeClr val="accent6"/>
        </a:solidFill>
      </dgm:spPr>
      <dgm:t>
        <a:bodyPr/>
        <a:lstStyle/>
        <a:p>
          <a:r>
            <a:rPr lang="de-DE" dirty="0" err="1"/>
            <a:t>zabulo</a:t>
          </a:r>
          <a:endParaRPr lang="de-DE" dirty="0"/>
        </a:p>
      </dgm:t>
    </dgm:pt>
    <dgm:pt modelId="{31C47447-BB36-4438-AAA3-9FEDA0E3DFEF}" type="parTrans" cxnId="{178E1283-8DD4-47D4-997D-AD0BD8F6554E}">
      <dgm:prSet/>
      <dgm:spPr/>
      <dgm:t>
        <a:bodyPr/>
        <a:lstStyle/>
        <a:p>
          <a:endParaRPr lang="de-DE"/>
        </a:p>
      </dgm:t>
    </dgm:pt>
    <dgm:pt modelId="{C30C45C4-239E-4F7F-B570-43C8151E578B}" type="sibTrans" cxnId="{178E1283-8DD4-47D4-997D-AD0BD8F6554E}">
      <dgm:prSet/>
      <dgm:spPr/>
      <dgm:t>
        <a:bodyPr/>
        <a:lstStyle/>
        <a:p>
          <a:endParaRPr lang="de-DE"/>
        </a:p>
      </dgm:t>
    </dgm:pt>
    <dgm:pt modelId="{F70FF3EC-4A09-4C42-BD4C-269011BC1612}">
      <dgm:prSet/>
      <dgm:spPr/>
      <dgm:t>
        <a:bodyPr/>
        <a:lstStyle/>
        <a:p>
          <a:r>
            <a:rPr lang="de-DE" dirty="0"/>
            <a:t>Leseförderung</a:t>
          </a:r>
        </a:p>
      </dgm:t>
    </dgm:pt>
    <dgm:pt modelId="{DABDFD83-9258-478A-ABD5-F8F88B8F545E}" type="parTrans" cxnId="{A730CE7E-B48E-44D9-8E1C-D03F4C934653}">
      <dgm:prSet/>
      <dgm:spPr/>
      <dgm:t>
        <a:bodyPr/>
        <a:lstStyle/>
        <a:p>
          <a:endParaRPr lang="de-DE"/>
        </a:p>
      </dgm:t>
    </dgm:pt>
    <dgm:pt modelId="{14C475C2-891F-48B3-BCBC-C81A8C7B8734}" type="sibTrans" cxnId="{A730CE7E-B48E-44D9-8E1C-D03F4C934653}">
      <dgm:prSet/>
      <dgm:spPr/>
      <dgm:t>
        <a:bodyPr/>
        <a:lstStyle/>
        <a:p>
          <a:endParaRPr lang="de-DE"/>
        </a:p>
      </dgm:t>
    </dgm:pt>
    <dgm:pt modelId="{D241273F-D63D-4479-A36E-505179DD271B}">
      <dgm:prSet/>
      <dgm:spPr/>
      <dgm:t>
        <a:bodyPr/>
        <a:lstStyle/>
        <a:p>
          <a:r>
            <a:rPr lang="de-DE" dirty="0"/>
            <a:t>Schreibförderung</a:t>
          </a:r>
        </a:p>
      </dgm:t>
    </dgm:pt>
    <dgm:pt modelId="{DBC8940C-7D91-4781-A6FB-928E33A324C3}" type="parTrans" cxnId="{485C4F98-297A-459D-AC60-83542CB2E32F}">
      <dgm:prSet/>
      <dgm:spPr/>
      <dgm:t>
        <a:bodyPr/>
        <a:lstStyle/>
        <a:p>
          <a:endParaRPr lang="de-DE"/>
        </a:p>
      </dgm:t>
    </dgm:pt>
    <dgm:pt modelId="{A1197CB0-7B72-4AF4-8607-8DBBF31C7CA9}" type="sibTrans" cxnId="{485C4F98-297A-459D-AC60-83542CB2E32F}">
      <dgm:prSet/>
      <dgm:spPr/>
      <dgm:t>
        <a:bodyPr/>
        <a:lstStyle/>
        <a:p>
          <a:endParaRPr lang="de-DE"/>
        </a:p>
      </dgm:t>
    </dgm:pt>
    <dgm:pt modelId="{6F1BAD00-EBE4-4B81-B487-48EC06131D15}">
      <dgm:prSet/>
      <dgm:spPr/>
      <dgm:t>
        <a:bodyPr/>
        <a:lstStyle/>
        <a:p>
          <a:r>
            <a:rPr lang="de-DE" dirty="0"/>
            <a:t>Rechtschreiben &amp; Grundwortschatz</a:t>
          </a:r>
        </a:p>
      </dgm:t>
    </dgm:pt>
    <dgm:pt modelId="{626DF2DA-057A-4803-B24B-6141DB804346}" type="parTrans" cxnId="{DCC282E8-6210-4ED1-8C10-A722C1979D2D}">
      <dgm:prSet/>
      <dgm:spPr/>
      <dgm:t>
        <a:bodyPr/>
        <a:lstStyle/>
        <a:p>
          <a:endParaRPr lang="de-DE"/>
        </a:p>
      </dgm:t>
    </dgm:pt>
    <dgm:pt modelId="{9058E02D-0ABD-4772-9270-3351A30F7FAF}" type="sibTrans" cxnId="{DCC282E8-6210-4ED1-8C10-A722C1979D2D}">
      <dgm:prSet/>
      <dgm:spPr/>
      <dgm:t>
        <a:bodyPr/>
        <a:lstStyle/>
        <a:p>
          <a:endParaRPr lang="de-DE"/>
        </a:p>
      </dgm:t>
    </dgm:pt>
    <dgm:pt modelId="{8C4BDF89-F91D-433F-BF92-D534300511B6}">
      <dgm:prSet/>
      <dgm:spPr/>
      <dgm:t>
        <a:bodyPr/>
        <a:lstStyle/>
        <a:p>
          <a:r>
            <a:rPr lang="de-DE" dirty="0"/>
            <a:t>Sprachförderung</a:t>
          </a:r>
        </a:p>
      </dgm:t>
    </dgm:pt>
    <dgm:pt modelId="{2E112F97-097A-41D8-B1CB-A07AC8E896C6}" type="parTrans" cxnId="{D04F8CA2-5C06-42AE-9D66-79F981862474}">
      <dgm:prSet/>
      <dgm:spPr/>
      <dgm:t>
        <a:bodyPr/>
        <a:lstStyle/>
        <a:p>
          <a:endParaRPr lang="de-DE"/>
        </a:p>
      </dgm:t>
    </dgm:pt>
    <dgm:pt modelId="{F4743C5D-C3A0-4D82-9294-6A7B002ED65D}" type="sibTrans" cxnId="{D04F8CA2-5C06-42AE-9D66-79F981862474}">
      <dgm:prSet/>
      <dgm:spPr/>
      <dgm:t>
        <a:bodyPr/>
        <a:lstStyle/>
        <a:p>
          <a:endParaRPr lang="de-DE"/>
        </a:p>
      </dgm:t>
    </dgm:pt>
    <dgm:pt modelId="{D20F8881-9CF8-489D-AD71-CE67B8DB899D}" type="pres">
      <dgm:prSet presAssocID="{222ACD3D-7698-45F5-AEBC-A52258662929}" presName="Name0" presStyleCnt="0">
        <dgm:presLayoutVars>
          <dgm:chMax val="1"/>
          <dgm:chPref val="1"/>
          <dgm:dir/>
          <dgm:animOne val="branch"/>
          <dgm:animLvl val="lvl"/>
        </dgm:presLayoutVars>
      </dgm:prSet>
      <dgm:spPr/>
    </dgm:pt>
    <dgm:pt modelId="{3BB06648-0444-451D-B9DE-4452B3507E3E}" type="pres">
      <dgm:prSet presAssocID="{EBDFCF98-3110-4A88-8D8A-B1314ED32069}" presName="singleCycle" presStyleCnt="0"/>
      <dgm:spPr/>
    </dgm:pt>
    <dgm:pt modelId="{4FF36933-169D-4391-BB41-C99D25E9384D}" type="pres">
      <dgm:prSet presAssocID="{EBDFCF98-3110-4A88-8D8A-B1314ED32069}" presName="singleCenter" presStyleLbl="node1" presStyleIdx="0" presStyleCnt="7" custScaleX="160638" custScaleY="95035">
        <dgm:presLayoutVars>
          <dgm:chMax val="7"/>
          <dgm:chPref val="7"/>
        </dgm:presLayoutVars>
      </dgm:prSet>
      <dgm:spPr/>
    </dgm:pt>
    <dgm:pt modelId="{E093D8B6-5137-426D-A826-83821B260912}" type="pres">
      <dgm:prSet presAssocID="{490E332A-682C-469B-BFDD-4C03823A3118}" presName="Name56" presStyleLbl="parChTrans1D2" presStyleIdx="0" presStyleCnt="6"/>
      <dgm:spPr/>
    </dgm:pt>
    <dgm:pt modelId="{C48E8825-D8D4-47FC-91B1-03B39BABC42C}" type="pres">
      <dgm:prSet presAssocID="{BC965409-2E09-41A0-84A6-8AB60C95C5DD}" presName="text0" presStyleLbl="node1" presStyleIdx="1" presStyleCnt="7" custScaleX="295174">
        <dgm:presLayoutVars>
          <dgm:bulletEnabled val="1"/>
        </dgm:presLayoutVars>
      </dgm:prSet>
      <dgm:spPr/>
    </dgm:pt>
    <dgm:pt modelId="{23730826-E221-4D44-90CF-96DB9A88802C}" type="pres">
      <dgm:prSet presAssocID="{05EEAF3E-625E-46C3-B3FA-47125D43FCB1}" presName="Name56" presStyleLbl="parChTrans1D2" presStyleIdx="1" presStyleCnt="6"/>
      <dgm:spPr/>
    </dgm:pt>
    <dgm:pt modelId="{B9C2DB03-3C77-4D10-865A-5446C9E32C49}" type="pres">
      <dgm:prSet presAssocID="{21AA69DA-5598-4CDA-9F8E-743BC22EA0ED}" presName="text0" presStyleLbl="node1" presStyleIdx="2" presStyleCnt="7" custScaleX="295174" custRadScaleRad="220727" custRadScaleInc="56537">
        <dgm:presLayoutVars>
          <dgm:bulletEnabled val="1"/>
        </dgm:presLayoutVars>
      </dgm:prSet>
      <dgm:spPr/>
    </dgm:pt>
    <dgm:pt modelId="{7F00C1E6-543B-41CF-A127-9E66A2E19C78}" type="pres">
      <dgm:prSet presAssocID="{DABDFD83-9258-478A-ABD5-F8F88B8F545E}" presName="Name56" presStyleLbl="parChTrans1D2" presStyleIdx="2" presStyleCnt="6"/>
      <dgm:spPr/>
    </dgm:pt>
    <dgm:pt modelId="{A61FA56C-B599-444D-9AA5-07A148C6CEAB}" type="pres">
      <dgm:prSet presAssocID="{F70FF3EC-4A09-4C42-BD4C-269011BC1612}" presName="text0" presStyleLbl="node1" presStyleIdx="3" presStyleCnt="7" custScaleX="295174" custRadScaleRad="218862" custRadScaleInc="-64238">
        <dgm:presLayoutVars>
          <dgm:bulletEnabled val="1"/>
        </dgm:presLayoutVars>
      </dgm:prSet>
      <dgm:spPr/>
    </dgm:pt>
    <dgm:pt modelId="{193169AF-2CE6-49B0-9786-295DDF7302CA}" type="pres">
      <dgm:prSet presAssocID="{DBC8940C-7D91-4781-A6FB-928E33A324C3}" presName="Name56" presStyleLbl="parChTrans1D2" presStyleIdx="3" presStyleCnt="6"/>
      <dgm:spPr/>
    </dgm:pt>
    <dgm:pt modelId="{11629C5D-6261-4B38-A1D2-1D37A35D526B}" type="pres">
      <dgm:prSet presAssocID="{D241273F-D63D-4479-A36E-505179DD271B}" presName="text0" presStyleLbl="node1" presStyleIdx="4" presStyleCnt="7" custScaleX="295174">
        <dgm:presLayoutVars>
          <dgm:bulletEnabled val="1"/>
        </dgm:presLayoutVars>
      </dgm:prSet>
      <dgm:spPr/>
    </dgm:pt>
    <dgm:pt modelId="{85435086-705B-4652-860C-5D3D4386CFB4}" type="pres">
      <dgm:prSet presAssocID="{626DF2DA-057A-4803-B24B-6141DB804346}" presName="Name56" presStyleLbl="parChTrans1D2" presStyleIdx="4" presStyleCnt="6"/>
      <dgm:spPr/>
    </dgm:pt>
    <dgm:pt modelId="{B5A91074-C73C-4717-A115-B3F891E6C4CD}" type="pres">
      <dgm:prSet presAssocID="{6F1BAD00-EBE4-4B81-B487-48EC06131D15}" presName="text0" presStyleLbl="node1" presStyleIdx="5" presStyleCnt="7" custScaleX="295174" custRadScaleRad="191532" custRadScaleInc="59060">
        <dgm:presLayoutVars>
          <dgm:bulletEnabled val="1"/>
        </dgm:presLayoutVars>
      </dgm:prSet>
      <dgm:spPr/>
    </dgm:pt>
    <dgm:pt modelId="{678D4455-DE64-457D-9419-E139871B8B49}" type="pres">
      <dgm:prSet presAssocID="{2E112F97-097A-41D8-B1CB-A07AC8E896C6}" presName="Name56" presStyleLbl="parChTrans1D2" presStyleIdx="5" presStyleCnt="6"/>
      <dgm:spPr/>
    </dgm:pt>
    <dgm:pt modelId="{7B3E116D-706A-45F5-8ED7-D4AA1B971782}" type="pres">
      <dgm:prSet presAssocID="{8C4BDF89-F91D-433F-BF92-D534300511B6}" presName="text0" presStyleLbl="node1" presStyleIdx="6" presStyleCnt="7" custScaleX="295174" custRadScaleRad="193235" custRadScaleInc="-51939">
        <dgm:presLayoutVars>
          <dgm:bulletEnabled val="1"/>
        </dgm:presLayoutVars>
      </dgm:prSet>
      <dgm:spPr/>
    </dgm:pt>
  </dgm:ptLst>
  <dgm:cxnLst>
    <dgm:cxn modelId="{4C557C0A-8D80-41A1-B9A0-103ED61412F0}" type="presOf" srcId="{DABDFD83-9258-478A-ABD5-F8F88B8F545E}" destId="{7F00C1E6-543B-41CF-A127-9E66A2E19C78}" srcOrd="0" destOrd="0" presId="urn:microsoft.com/office/officeart/2008/layout/RadialCluster"/>
    <dgm:cxn modelId="{0CC68F0A-8D7D-459B-9857-9FE4F2B3C4C5}" type="presOf" srcId="{BC965409-2E09-41A0-84A6-8AB60C95C5DD}" destId="{C48E8825-D8D4-47FC-91B1-03B39BABC42C}" srcOrd="0" destOrd="0" presId="urn:microsoft.com/office/officeart/2008/layout/RadialCluster"/>
    <dgm:cxn modelId="{A8269214-7E17-47F7-AB6B-727776D39DE5}" type="presOf" srcId="{D241273F-D63D-4479-A36E-505179DD271B}" destId="{11629C5D-6261-4B38-A1D2-1D37A35D526B}" srcOrd="0" destOrd="0" presId="urn:microsoft.com/office/officeart/2008/layout/RadialCluster"/>
    <dgm:cxn modelId="{EDCBE529-ABB6-4DEB-81E0-5F9853D49918}" type="presOf" srcId="{DBC8940C-7D91-4781-A6FB-928E33A324C3}" destId="{193169AF-2CE6-49B0-9786-295DDF7302CA}" srcOrd="0" destOrd="0" presId="urn:microsoft.com/office/officeart/2008/layout/RadialCluster"/>
    <dgm:cxn modelId="{2151C735-11AE-4C62-8E8C-14FBEF232A41}" type="presOf" srcId="{EBDFCF98-3110-4A88-8D8A-B1314ED32069}" destId="{4FF36933-169D-4391-BB41-C99D25E9384D}" srcOrd="0" destOrd="0" presId="urn:microsoft.com/office/officeart/2008/layout/RadialCluster"/>
    <dgm:cxn modelId="{CA93663E-7C87-4DAC-B3D3-035A92021D30}" srcId="{EBDFCF98-3110-4A88-8D8A-B1314ED32069}" destId="{BC965409-2E09-41A0-84A6-8AB60C95C5DD}" srcOrd="0" destOrd="0" parTransId="{490E332A-682C-469B-BFDD-4C03823A3118}" sibTransId="{E25E2AC6-BC83-4130-B950-C85DDDD93DFF}"/>
    <dgm:cxn modelId="{FD2A2665-668D-48F6-8BA1-CCD94DF9C84C}" type="presOf" srcId="{6F1BAD00-EBE4-4B81-B487-48EC06131D15}" destId="{B5A91074-C73C-4717-A115-B3F891E6C4CD}" srcOrd="0" destOrd="0" presId="urn:microsoft.com/office/officeart/2008/layout/RadialCluster"/>
    <dgm:cxn modelId="{A730CE7E-B48E-44D9-8E1C-D03F4C934653}" srcId="{EBDFCF98-3110-4A88-8D8A-B1314ED32069}" destId="{F70FF3EC-4A09-4C42-BD4C-269011BC1612}" srcOrd="2" destOrd="0" parTransId="{DABDFD83-9258-478A-ABD5-F8F88B8F545E}" sibTransId="{14C475C2-891F-48B3-BCBC-C81A8C7B8734}"/>
    <dgm:cxn modelId="{178E1283-8DD4-47D4-997D-AD0BD8F6554E}" srcId="{222ACD3D-7698-45F5-AEBC-A52258662929}" destId="{EBDFCF98-3110-4A88-8D8A-B1314ED32069}" srcOrd="0" destOrd="0" parTransId="{31C47447-BB36-4438-AAA3-9FEDA0E3DFEF}" sibTransId="{C30C45C4-239E-4F7F-B570-43C8151E578B}"/>
    <dgm:cxn modelId="{591C0A8F-226F-4911-B25A-2D875D048BE8}" type="presOf" srcId="{222ACD3D-7698-45F5-AEBC-A52258662929}" destId="{D20F8881-9CF8-489D-AD71-CE67B8DB899D}" srcOrd="0" destOrd="0" presId="urn:microsoft.com/office/officeart/2008/layout/RadialCluster"/>
    <dgm:cxn modelId="{485C4F98-297A-459D-AC60-83542CB2E32F}" srcId="{EBDFCF98-3110-4A88-8D8A-B1314ED32069}" destId="{D241273F-D63D-4479-A36E-505179DD271B}" srcOrd="3" destOrd="0" parTransId="{DBC8940C-7D91-4781-A6FB-928E33A324C3}" sibTransId="{A1197CB0-7B72-4AF4-8607-8DBBF31C7CA9}"/>
    <dgm:cxn modelId="{D04F8CA2-5C06-42AE-9D66-79F981862474}" srcId="{EBDFCF98-3110-4A88-8D8A-B1314ED32069}" destId="{8C4BDF89-F91D-433F-BF92-D534300511B6}" srcOrd="5" destOrd="0" parTransId="{2E112F97-097A-41D8-B1CB-A07AC8E896C6}" sibTransId="{F4743C5D-C3A0-4D82-9294-6A7B002ED65D}"/>
    <dgm:cxn modelId="{51D635A4-487E-4597-92BD-C1F5FAAB81C4}" type="presOf" srcId="{490E332A-682C-469B-BFDD-4C03823A3118}" destId="{E093D8B6-5137-426D-A826-83821B260912}" srcOrd="0" destOrd="0" presId="urn:microsoft.com/office/officeart/2008/layout/RadialCluster"/>
    <dgm:cxn modelId="{66B7A7B6-5058-4857-B9C9-B556EC57D8E7}" srcId="{EBDFCF98-3110-4A88-8D8A-B1314ED32069}" destId="{21AA69DA-5598-4CDA-9F8E-743BC22EA0ED}" srcOrd="1" destOrd="0" parTransId="{05EEAF3E-625E-46C3-B3FA-47125D43FCB1}" sibTransId="{0CBF9627-1B83-4285-9137-E99C60BC322C}"/>
    <dgm:cxn modelId="{94BEB3C4-D71F-423C-9CD5-D0EDC1470CD9}" type="presOf" srcId="{21AA69DA-5598-4CDA-9F8E-743BC22EA0ED}" destId="{B9C2DB03-3C77-4D10-865A-5446C9E32C49}" srcOrd="0" destOrd="0" presId="urn:microsoft.com/office/officeart/2008/layout/RadialCluster"/>
    <dgm:cxn modelId="{C96997C7-866D-4AF2-B472-F00EEF3B64A0}" type="presOf" srcId="{2E112F97-097A-41D8-B1CB-A07AC8E896C6}" destId="{678D4455-DE64-457D-9419-E139871B8B49}" srcOrd="0" destOrd="0" presId="urn:microsoft.com/office/officeart/2008/layout/RadialCluster"/>
    <dgm:cxn modelId="{4774A2D1-9781-41DD-9ED0-9E2899B14614}" type="presOf" srcId="{626DF2DA-057A-4803-B24B-6141DB804346}" destId="{85435086-705B-4652-860C-5D3D4386CFB4}" srcOrd="0" destOrd="0" presId="urn:microsoft.com/office/officeart/2008/layout/RadialCluster"/>
    <dgm:cxn modelId="{F180B5DD-791A-4584-BFA0-18521D3669A3}" type="presOf" srcId="{05EEAF3E-625E-46C3-B3FA-47125D43FCB1}" destId="{23730826-E221-4D44-90CF-96DB9A88802C}" srcOrd="0" destOrd="0" presId="urn:microsoft.com/office/officeart/2008/layout/RadialCluster"/>
    <dgm:cxn modelId="{16E194E4-266B-4A0D-8181-BA754E5959C4}" type="presOf" srcId="{F70FF3EC-4A09-4C42-BD4C-269011BC1612}" destId="{A61FA56C-B599-444D-9AA5-07A148C6CEAB}" srcOrd="0" destOrd="0" presId="urn:microsoft.com/office/officeart/2008/layout/RadialCluster"/>
    <dgm:cxn modelId="{DCC282E8-6210-4ED1-8C10-A722C1979D2D}" srcId="{EBDFCF98-3110-4A88-8D8A-B1314ED32069}" destId="{6F1BAD00-EBE4-4B81-B487-48EC06131D15}" srcOrd="4" destOrd="0" parTransId="{626DF2DA-057A-4803-B24B-6141DB804346}" sibTransId="{9058E02D-0ABD-4772-9270-3351A30F7FAF}"/>
    <dgm:cxn modelId="{CFEF6BEA-A162-4D5A-880F-7D3B9CCC9824}" type="presOf" srcId="{8C4BDF89-F91D-433F-BF92-D534300511B6}" destId="{7B3E116D-706A-45F5-8ED7-D4AA1B971782}" srcOrd="0" destOrd="0" presId="urn:microsoft.com/office/officeart/2008/layout/RadialCluster"/>
    <dgm:cxn modelId="{63C42C93-4169-44A7-9E8C-CA5D25684AA0}" type="presParOf" srcId="{D20F8881-9CF8-489D-AD71-CE67B8DB899D}" destId="{3BB06648-0444-451D-B9DE-4452B3507E3E}" srcOrd="0" destOrd="0" presId="urn:microsoft.com/office/officeart/2008/layout/RadialCluster"/>
    <dgm:cxn modelId="{57490426-D9F7-4FFB-83CF-2D3C9D57E88D}" type="presParOf" srcId="{3BB06648-0444-451D-B9DE-4452B3507E3E}" destId="{4FF36933-169D-4391-BB41-C99D25E9384D}" srcOrd="0" destOrd="0" presId="urn:microsoft.com/office/officeart/2008/layout/RadialCluster"/>
    <dgm:cxn modelId="{24DF09EF-F26C-4CC4-B235-4600E34A1DD4}" type="presParOf" srcId="{3BB06648-0444-451D-B9DE-4452B3507E3E}" destId="{E093D8B6-5137-426D-A826-83821B260912}" srcOrd="1" destOrd="0" presId="urn:microsoft.com/office/officeart/2008/layout/RadialCluster"/>
    <dgm:cxn modelId="{839BBDCE-C53A-4F49-920D-7B881C031471}" type="presParOf" srcId="{3BB06648-0444-451D-B9DE-4452B3507E3E}" destId="{C48E8825-D8D4-47FC-91B1-03B39BABC42C}" srcOrd="2" destOrd="0" presId="urn:microsoft.com/office/officeart/2008/layout/RadialCluster"/>
    <dgm:cxn modelId="{055DD5BF-D167-4DA9-9CB3-4DCF4648F963}" type="presParOf" srcId="{3BB06648-0444-451D-B9DE-4452B3507E3E}" destId="{23730826-E221-4D44-90CF-96DB9A88802C}" srcOrd="3" destOrd="0" presId="urn:microsoft.com/office/officeart/2008/layout/RadialCluster"/>
    <dgm:cxn modelId="{8476F671-26A8-49F6-85A8-92432481992B}" type="presParOf" srcId="{3BB06648-0444-451D-B9DE-4452B3507E3E}" destId="{B9C2DB03-3C77-4D10-865A-5446C9E32C49}" srcOrd="4" destOrd="0" presId="urn:microsoft.com/office/officeart/2008/layout/RadialCluster"/>
    <dgm:cxn modelId="{9D60C9C7-40D3-44BE-BCCC-168382F20E64}" type="presParOf" srcId="{3BB06648-0444-451D-B9DE-4452B3507E3E}" destId="{7F00C1E6-543B-41CF-A127-9E66A2E19C78}" srcOrd="5" destOrd="0" presId="urn:microsoft.com/office/officeart/2008/layout/RadialCluster"/>
    <dgm:cxn modelId="{EB2D2C88-BC6F-448D-B5C8-13B4A0851BA6}" type="presParOf" srcId="{3BB06648-0444-451D-B9DE-4452B3507E3E}" destId="{A61FA56C-B599-444D-9AA5-07A148C6CEAB}" srcOrd="6" destOrd="0" presId="urn:microsoft.com/office/officeart/2008/layout/RadialCluster"/>
    <dgm:cxn modelId="{36A1DCCA-518E-4C98-8338-C9BDAF45C243}" type="presParOf" srcId="{3BB06648-0444-451D-B9DE-4452B3507E3E}" destId="{193169AF-2CE6-49B0-9786-295DDF7302CA}" srcOrd="7" destOrd="0" presId="urn:microsoft.com/office/officeart/2008/layout/RadialCluster"/>
    <dgm:cxn modelId="{59478F2C-48B2-47A8-B2B4-61009D6D0B21}" type="presParOf" srcId="{3BB06648-0444-451D-B9DE-4452B3507E3E}" destId="{11629C5D-6261-4B38-A1D2-1D37A35D526B}" srcOrd="8" destOrd="0" presId="urn:microsoft.com/office/officeart/2008/layout/RadialCluster"/>
    <dgm:cxn modelId="{952C84E8-D50C-43B7-AE3D-140AFCDF5541}" type="presParOf" srcId="{3BB06648-0444-451D-B9DE-4452B3507E3E}" destId="{85435086-705B-4652-860C-5D3D4386CFB4}" srcOrd="9" destOrd="0" presId="urn:microsoft.com/office/officeart/2008/layout/RadialCluster"/>
    <dgm:cxn modelId="{904EB9C3-101A-4C5B-8A74-876DBF750505}" type="presParOf" srcId="{3BB06648-0444-451D-B9DE-4452B3507E3E}" destId="{B5A91074-C73C-4717-A115-B3F891E6C4CD}" srcOrd="10" destOrd="0" presId="urn:microsoft.com/office/officeart/2008/layout/RadialCluster"/>
    <dgm:cxn modelId="{5DB29598-906D-4118-9E43-2C1EF3F7DC74}" type="presParOf" srcId="{3BB06648-0444-451D-B9DE-4452B3507E3E}" destId="{678D4455-DE64-457D-9419-E139871B8B49}" srcOrd="11" destOrd="0" presId="urn:microsoft.com/office/officeart/2008/layout/RadialCluster"/>
    <dgm:cxn modelId="{C26DA803-2DE0-4884-A34C-E6A1AAD23DA0}" type="presParOf" srcId="{3BB06648-0444-451D-B9DE-4452B3507E3E}" destId="{7B3E116D-706A-45F5-8ED7-D4AA1B971782}" srcOrd="12"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BE9ABC-DA8F-4B3E-9411-1411C5D18A4C}" type="doc">
      <dgm:prSet loTypeId="urn:microsoft.com/office/officeart/2005/8/layout/hChevron3" loCatId="process" qsTypeId="urn:microsoft.com/office/officeart/2005/8/quickstyle/simple2" qsCatId="simple" csTypeId="urn:microsoft.com/office/officeart/2005/8/colors/accent6_4" csCatId="accent6" phldr="1"/>
      <dgm:spPr/>
    </dgm:pt>
    <dgm:pt modelId="{4051653A-BB2B-4A19-837D-C04B37139EB7}">
      <dgm:prSet phldrT="[Text]"/>
      <dgm:spPr/>
      <dgm:t>
        <a:bodyPr/>
        <a:lstStyle/>
        <a:p>
          <a:r>
            <a:rPr lang="de-DE" dirty="0"/>
            <a:t>Layout wählen</a:t>
          </a:r>
        </a:p>
      </dgm:t>
    </dgm:pt>
    <dgm:pt modelId="{D44C89AA-4844-4AE7-8452-AA2FE3D7605A}" type="parTrans" cxnId="{A0F6DCF5-2F30-4F0D-B420-ACD3649961D1}">
      <dgm:prSet/>
      <dgm:spPr/>
      <dgm:t>
        <a:bodyPr/>
        <a:lstStyle/>
        <a:p>
          <a:endParaRPr lang="de-DE"/>
        </a:p>
      </dgm:t>
    </dgm:pt>
    <dgm:pt modelId="{BBE86C5F-09DD-415D-86D7-88EA778F78A7}" type="sibTrans" cxnId="{A0F6DCF5-2F30-4F0D-B420-ACD3649961D1}">
      <dgm:prSet/>
      <dgm:spPr/>
      <dgm:t>
        <a:bodyPr/>
        <a:lstStyle/>
        <a:p>
          <a:endParaRPr lang="de-DE"/>
        </a:p>
      </dgm:t>
    </dgm:pt>
    <dgm:pt modelId="{5B1F1FD1-1F3A-4106-BB52-D9A82B00A582}">
      <dgm:prSet phldrT="[Text]"/>
      <dgm:spPr/>
      <dgm:t>
        <a:bodyPr/>
        <a:lstStyle/>
        <a:p>
          <a:r>
            <a:rPr lang="de-DE" dirty="0"/>
            <a:t>Begriffe suchen</a:t>
          </a:r>
        </a:p>
      </dgm:t>
    </dgm:pt>
    <dgm:pt modelId="{092AB153-14B6-4EB0-97A5-54C9F80337FD}" type="parTrans" cxnId="{8B237B3E-434D-49C5-9E20-17B0615A91C1}">
      <dgm:prSet/>
      <dgm:spPr/>
      <dgm:t>
        <a:bodyPr/>
        <a:lstStyle/>
        <a:p>
          <a:endParaRPr lang="de-DE"/>
        </a:p>
      </dgm:t>
    </dgm:pt>
    <dgm:pt modelId="{904F5ADA-9B23-425E-A41A-9F1834578176}" type="sibTrans" cxnId="{8B237B3E-434D-49C5-9E20-17B0615A91C1}">
      <dgm:prSet/>
      <dgm:spPr/>
      <dgm:t>
        <a:bodyPr/>
        <a:lstStyle/>
        <a:p>
          <a:endParaRPr lang="de-DE"/>
        </a:p>
      </dgm:t>
    </dgm:pt>
    <dgm:pt modelId="{E3FA5F01-9FC1-4A02-A4B9-7F1433DBCE94}">
      <dgm:prSet phldrT="[Text]"/>
      <dgm:spPr/>
      <dgm:t>
        <a:bodyPr/>
        <a:lstStyle/>
        <a:p>
          <a:r>
            <a:rPr lang="de-DE" dirty="0"/>
            <a:t>Begriffe wählen</a:t>
          </a:r>
        </a:p>
      </dgm:t>
    </dgm:pt>
    <dgm:pt modelId="{2D48CA14-8157-4D05-986F-AEDECDCF540F}" type="parTrans" cxnId="{6EDB262C-49EA-4986-A449-99A56F783B86}">
      <dgm:prSet/>
      <dgm:spPr/>
      <dgm:t>
        <a:bodyPr/>
        <a:lstStyle/>
        <a:p>
          <a:endParaRPr lang="de-DE"/>
        </a:p>
      </dgm:t>
    </dgm:pt>
    <dgm:pt modelId="{F49C44A0-562C-46DD-BA91-819039006F0D}" type="sibTrans" cxnId="{6EDB262C-49EA-4986-A449-99A56F783B86}">
      <dgm:prSet/>
      <dgm:spPr/>
      <dgm:t>
        <a:bodyPr/>
        <a:lstStyle/>
        <a:p>
          <a:endParaRPr lang="de-DE"/>
        </a:p>
      </dgm:t>
    </dgm:pt>
    <dgm:pt modelId="{3212C50E-AE34-4FAB-B403-73130635577A}">
      <dgm:prSet phldrT="[Text]"/>
      <dgm:spPr/>
      <dgm:t>
        <a:bodyPr/>
        <a:lstStyle/>
        <a:p>
          <a:r>
            <a:rPr lang="de-DE" dirty="0"/>
            <a:t>Seiten fertigstellen</a:t>
          </a:r>
        </a:p>
      </dgm:t>
    </dgm:pt>
    <dgm:pt modelId="{7BD67441-7476-4F2C-BC7F-CE0A74D9EE19}" type="parTrans" cxnId="{56DB70D5-5765-4D49-A337-15D57AFED9D1}">
      <dgm:prSet/>
      <dgm:spPr/>
      <dgm:t>
        <a:bodyPr/>
        <a:lstStyle/>
        <a:p>
          <a:endParaRPr lang="de-DE"/>
        </a:p>
      </dgm:t>
    </dgm:pt>
    <dgm:pt modelId="{69A41350-9985-4C4E-ABAE-5B733BB12331}" type="sibTrans" cxnId="{56DB70D5-5765-4D49-A337-15D57AFED9D1}">
      <dgm:prSet/>
      <dgm:spPr/>
      <dgm:t>
        <a:bodyPr/>
        <a:lstStyle/>
        <a:p>
          <a:endParaRPr lang="de-DE"/>
        </a:p>
      </dgm:t>
    </dgm:pt>
    <dgm:pt modelId="{D246A92C-8FBB-4B81-B5CD-ACE5BCFF7D11}" type="pres">
      <dgm:prSet presAssocID="{8ABE9ABC-DA8F-4B3E-9411-1411C5D18A4C}" presName="Name0" presStyleCnt="0">
        <dgm:presLayoutVars>
          <dgm:dir/>
          <dgm:resizeHandles val="exact"/>
        </dgm:presLayoutVars>
      </dgm:prSet>
      <dgm:spPr/>
    </dgm:pt>
    <dgm:pt modelId="{648CE4D7-E7FF-4C4A-8B97-9F96F8694BD6}" type="pres">
      <dgm:prSet presAssocID="{4051653A-BB2B-4A19-837D-C04B37139EB7}" presName="parTxOnly" presStyleLbl="node1" presStyleIdx="0" presStyleCnt="4">
        <dgm:presLayoutVars>
          <dgm:bulletEnabled val="1"/>
        </dgm:presLayoutVars>
      </dgm:prSet>
      <dgm:spPr/>
    </dgm:pt>
    <dgm:pt modelId="{59DD4E58-D752-4326-BC21-26B4E556D7F1}" type="pres">
      <dgm:prSet presAssocID="{BBE86C5F-09DD-415D-86D7-88EA778F78A7}" presName="parSpace" presStyleCnt="0"/>
      <dgm:spPr/>
    </dgm:pt>
    <dgm:pt modelId="{81C95606-10C9-46DE-9002-22B3D258ACC4}" type="pres">
      <dgm:prSet presAssocID="{5B1F1FD1-1F3A-4106-BB52-D9A82B00A582}" presName="parTxOnly" presStyleLbl="node1" presStyleIdx="1" presStyleCnt="4">
        <dgm:presLayoutVars>
          <dgm:bulletEnabled val="1"/>
        </dgm:presLayoutVars>
      </dgm:prSet>
      <dgm:spPr/>
    </dgm:pt>
    <dgm:pt modelId="{D5C54CC1-4DF6-4C41-8060-B9C9A43FE829}" type="pres">
      <dgm:prSet presAssocID="{904F5ADA-9B23-425E-A41A-9F1834578176}" presName="parSpace" presStyleCnt="0"/>
      <dgm:spPr/>
    </dgm:pt>
    <dgm:pt modelId="{7A17C067-DB18-46DE-95CD-060BFBBDB6CD}" type="pres">
      <dgm:prSet presAssocID="{E3FA5F01-9FC1-4A02-A4B9-7F1433DBCE94}" presName="parTxOnly" presStyleLbl="node1" presStyleIdx="2" presStyleCnt="4">
        <dgm:presLayoutVars>
          <dgm:bulletEnabled val="1"/>
        </dgm:presLayoutVars>
      </dgm:prSet>
      <dgm:spPr/>
    </dgm:pt>
    <dgm:pt modelId="{A2FBC325-4701-4D44-99DE-41FA0EBE019F}" type="pres">
      <dgm:prSet presAssocID="{F49C44A0-562C-46DD-BA91-819039006F0D}" presName="parSpace" presStyleCnt="0"/>
      <dgm:spPr/>
    </dgm:pt>
    <dgm:pt modelId="{26F21BA5-D3F9-4AEA-9B2B-AA5D157175B1}" type="pres">
      <dgm:prSet presAssocID="{3212C50E-AE34-4FAB-B403-73130635577A}" presName="parTxOnly" presStyleLbl="node1" presStyleIdx="3" presStyleCnt="4">
        <dgm:presLayoutVars>
          <dgm:bulletEnabled val="1"/>
        </dgm:presLayoutVars>
      </dgm:prSet>
      <dgm:spPr/>
    </dgm:pt>
  </dgm:ptLst>
  <dgm:cxnLst>
    <dgm:cxn modelId="{6EDB262C-49EA-4986-A449-99A56F783B86}" srcId="{8ABE9ABC-DA8F-4B3E-9411-1411C5D18A4C}" destId="{E3FA5F01-9FC1-4A02-A4B9-7F1433DBCE94}" srcOrd="2" destOrd="0" parTransId="{2D48CA14-8157-4D05-986F-AEDECDCF540F}" sibTransId="{F49C44A0-562C-46DD-BA91-819039006F0D}"/>
    <dgm:cxn modelId="{8B237B3E-434D-49C5-9E20-17B0615A91C1}" srcId="{8ABE9ABC-DA8F-4B3E-9411-1411C5D18A4C}" destId="{5B1F1FD1-1F3A-4106-BB52-D9A82B00A582}" srcOrd="1" destOrd="0" parTransId="{092AB153-14B6-4EB0-97A5-54C9F80337FD}" sibTransId="{904F5ADA-9B23-425E-A41A-9F1834578176}"/>
    <dgm:cxn modelId="{9F6C1A64-8511-4841-9278-4AE4DCC79F9E}" type="presOf" srcId="{8ABE9ABC-DA8F-4B3E-9411-1411C5D18A4C}" destId="{D246A92C-8FBB-4B81-B5CD-ACE5BCFF7D11}" srcOrd="0" destOrd="0" presId="urn:microsoft.com/office/officeart/2005/8/layout/hChevron3"/>
    <dgm:cxn modelId="{93DC6E59-7919-4A7A-8C72-3DCF10E146B9}" type="presOf" srcId="{E3FA5F01-9FC1-4A02-A4B9-7F1433DBCE94}" destId="{7A17C067-DB18-46DE-95CD-060BFBBDB6CD}" srcOrd="0" destOrd="0" presId="urn:microsoft.com/office/officeart/2005/8/layout/hChevron3"/>
    <dgm:cxn modelId="{5F862C9D-3DE2-4A4A-856C-1B22C27F476C}" type="presOf" srcId="{4051653A-BB2B-4A19-837D-C04B37139EB7}" destId="{648CE4D7-E7FF-4C4A-8B97-9F96F8694BD6}" srcOrd="0" destOrd="0" presId="urn:microsoft.com/office/officeart/2005/8/layout/hChevron3"/>
    <dgm:cxn modelId="{5319F7B1-5B9D-41A5-B922-4A4391EB6F07}" type="presOf" srcId="{3212C50E-AE34-4FAB-B403-73130635577A}" destId="{26F21BA5-D3F9-4AEA-9B2B-AA5D157175B1}" srcOrd="0" destOrd="0" presId="urn:microsoft.com/office/officeart/2005/8/layout/hChevron3"/>
    <dgm:cxn modelId="{1EEA3DB2-20F4-4555-80B6-8BF5DD40730B}" type="presOf" srcId="{5B1F1FD1-1F3A-4106-BB52-D9A82B00A582}" destId="{81C95606-10C9-46DE-9002-22B3D258ACC4}" srcOrd="0" destOrd="0" presId="urn:microsoft.com/office/officeart/2005/8/layout/hChevron3"/>
    <dgm:cxn modelId="{56DB70D5-5765-4D49-A337-15D57AFED9D1}" srcId="{8ABE9ABC-DA8F-4B3E-9411-1411C5D18A4C}" destId="{3212C50E-AE34-4FAB-B403-73130635577A}" srcOrd="3" destOrd="0" parTransId="{7BD67441-7476-4F2C-BC7F-CE0A74D9EE19}" sibTransId="{69A41350-9985-4C4E-ABAE-5B733BB12331}"/>
    <dgm:cxn modelId="{A0F6DCF5-2F30-4F0D-B420-ACD3649961D1}" srcId="{8ABE9ABC-DA8F-4B3E-9411-1411C5D18A4C}" destId="{4051653A-BB2B-4A19-837D-C04B37139EB7}" srcOrd="0" destOrd="0" parTransId="{D44C89AA-4844-4AE7-8452-AA2FE3D7605A}" sibTransId="{BBE86C5F-09DD-415D-86D7-88EA778F78A7}"/>
    <dgm:cxn modelId="{C2167E9C-34F5-4679-898B-DC8E75D5AA8C}" type="presParOf" srcId="{D246A92C-8FBB-4B81-B5CD-ACE5BCFF7D11}" destId="{648CE4D7-E7FF-4C4A-8B97-9F96F8694BD6}" srcOrd="0" destOrd="0" presId="urn:microsoft.com/office/officeart/2005/8/layout/hChevron3"/>
    <dgm:cxn modelId="{11A12631-C13A-4462-9FC3-BC84690EDF8E}" type="presParOf" srcId="{D246A92C-8FBB-4B81-B5CD-ACE5BCFF7D11}" destId="{59DD4E58-D752-4326-BC21-26B4E556D7F1}" srcOrd="1" destOrd="0" presId="urn:microsoft.com/office/officeart/2005/8/layout/hChevron3"/>
    <dgm:cxn modelId="{7801DEF2-D8E7-499B-B98E-6C265FBA8ADD}" type="presParOf" srcId="{D246A92C-8FBB-4B81-B5CD-ACE5BCFF7D11}" destId="{81C95606-10C9-46DE-9002-22B3D258ACC4}" srcOrd="2" destOrd="0" presId="urn:microsoft.com/office/officeart/2005/8/layout/hChevron3"/>
    <dgm:cxn modelId="{B144BD40-B1ED-4116-B751-F5FEAEB12ED1}" type="presParOf" srcId="{D246A92C-8FBB-4B81-B5CD-ACE5BCFF7D11}" destId="{D5C54CC1-4DF6-4C41-8060-B9C9A43FE829}" srcOrd="3" destOrd="0" presId="urn:microsoft.com/office/officeart/2005/8/layout/hChevron3"/>
    <dgm:cxn modelId="{6B5D9C10-0A8E-4EFE-99DA-482BB6F62272}" type="presParOf" srcId="{D246A92C-8FBB-4B81-B5CD-ACE5BCFF7D11}" destId="{7A17C067-DB18-46DE-95CD-060BFBBDB6CD}" srcOrd="4" destOrd="0" presId="urn:microsoft.com/office/officeart/2005/8/layout/hChevron3"/>
    <dgm:cxn modelId="{895825D4-1F34-4266-A7A8-576CE1E4CFE4}" type="presParOf" srcId="{D246A92C-8FBB-4B81-B5CD-ACE5BCFF7D11}" destId="{A2FBC325-4701-4D44-99DE-41FA0EBE019F}" srcOrd="5" destOrd="0" presId="urn:microsoft.com/office/officeart/2005/8/layout/hChevron3"/>
    <dgm:cxn modelId="{1922BE3F-3ACD-4C72-A359-79553E441BEB}" type="presParOf" srcId="{D246A92C-8FBB-4B81-B5CD-ACE5BCFF7D11}" destId="{26F21BA5-D3F9-4AEA-9B2B-AA5D157175B1}"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3B0226-974F-45B0-8B06-BB6521AEEAE6}" type="doc">
      <dgm:prSet loTypeId="urn:microsoft.com/office/officeart/2005/8/layout/vList4#1" loCatId="list" qsTypeId="urn:microsoft.com/office/officeart/2005/8/quickstyle/simple1" qsCatId="simple" csTypeId="urn:microsoft.com/office/officeart/2005/8/colors/colorful1#1" csCatId="colorful" phldr="1"/>
      <dgm:spPr/>
      <dgm:t>
        <a:bodyPr/>
        <a:lstStyle/>
        <a:p>
          <a:endParaRPr lang="de-DE"/>
        </a:p>
      </dgm:t>
    </dgm:pt>
    <dgm:pt modelId="{194EBA16-37CC-417D-A697-C634D67075B7}">
      <dgm:prSet phldrT="[Text]"/>
      <dgm:spPr>
        <a:solidFill>
          <a:srgbClr val="92D050"/>
        </a:solidFill>
      </dgm:spPr>
      <dgm:t>
        <a:bodyPr/>
        <a:lstStyle/>
        <a:p>
          <a:endParaRPr lang="de-DE" dirty="0"/>
        </a:p>
      </dgm:t>
    </dgm:pt>
    <dgm:pt modelId="{4CF7EAB6-C812-4B72-BA29-D576D5F98C1E}" type="parTrans" cxnId="{2A0E8EE3-F858-43B8-BC86-E84BE1D0A6BF}">
      <dgm:prSet/>
      <dgm:spPr/>
      <dgm:t>
        <a:bodyPr/>
        <a:lstStyle/>
        <a:p>
          <a:endParaRPr lang="de-DE"/>
        </a:p>
      </dgm:t>
    </dgm:pt>
    <dgm:pt modelId="{F221A559-6582-4375-AC29-841BC112F45E}" type="sibTrans" cxnId="{2A0E8EE3-F858-43B8-BC86-E84BE1D0A6BF}">
      <dgm:prSet/>
      <dgm:spPr/>
      <dgm:t>
        <a:bodyPr/>
        <a:lstStyle/>
        <a:p>
          <a:endParaRPr lang="de-DE"/>
        </a:p>
      </dgm:t>
    </dgm:pt>
    <dgm:pt modelId="{7D90C904-C462-4E1F-990F-7BDA0A912830}">
      <dgm:prSet phldrT="[Text]"/>
      <dgm:spPr>
        <a:solidFill>
          <a:srgbClr val="FFC000"/>
        </a:solidFill>
      </dgm:spPr>
      <dgm:t>
        <a:bodyPr/>
        <a:lstStyle/>
        <a:p>
          <a:endParaRPr lang="de-DE" dirty="0">
            <a:solidFill>
              <a:schemeClr val="tx1"/>
            </a:solidFill>
          </a:endParaRPr>
        </a:p>
      </dgm:t>
    </dgm:pt>
    <dgm:pt modelId="{FBF03B05-F109-4978-8EBD-4F85068D68CF}" type="parTrans" cxnId="{33F20FD1-586B-436B-A05A-B5B3EED286E7}">
      <dgm:prSet/>
      <dgm:spPr/>
      <dgm:t>
        <a:bodyPr/>
        <a:lstStyle/>
        <a:p>
          <a:endParaRPr lang="de-DE"/>
        </a:p>
      </dgm:t>
    </dgm:pt>
    <dgm:pt modelId="{5B207ED4-F1D9-4C7B-84E3-67EFC5DE3BAC}" type="sibTrans" cxnId="{33F20FD1-586B-436B-A05A-B5B3EED286E7}">
      <dgm:prSet/>
      <dgm:spPr/>
      <dgm:t>
        <a:bodyPr/>
        <a:lstStyle/>
        <a:p>
          <a:endParaRPr lang="de-DE"/>
        </a:p>
      </dgm:t>
    </dgm:pt>
    <dgm:pt modelId="{A7A87E88-43AD-4831-BB30-95D0F4D528B9}">
      <dgm:prSet phldrT="[Text]"/>
      <dgm:spPr>
        <a:solidFill>
          <a:srgbClr val="FF4747"/>
        </a:solidFill>
      </dgm:spPr>
      <dgm:t>
        <a:bodyPr/>
        <a:lstStyle/>
        <a:p>
          <a:endParaRPr lang="de-DE" dirty="0">
            <a:solidFill>
              <a:schemeClr val="tx1"/>
            </a:solidFill>
          </a:endParaRPr>
        </a:p>
      </dgm:t>
    </dgm:pt>
    <dgm:pt modelId="{72115A35-D8BF-4B9A-A0E4-28ECAD40A071}" type="parTrans" cxnId="{C91B7F23-A4F6-46FE-86D8-2BFCB374E2C1}">
      <dgm:prSet/>
      <dgm:spPr/>
      <dgm:t>
        <a:bodyPr/>
        <a:lstStyle/>
        <a:p>
          <a:endParaRPr lang="de-DE"/>
        </a:p>
      </dgm:t>
    </dgm:pt>
    <dgm:pt modelId="{D7AEA000-B9D6-45FF-8141-46956D9ED09D}" type="sibTrans" cxnId="{C91B7F23-A4F6-46FE-86D8-2BFCB374E2C1}">
      <dgm:prSet/>
      <dgm:spPr/>
      <dgm:t>
        <a:bodyPr/>
        <a:lstStyle/>
        <a:p>
          <a:endParaRPr lang="de-DE"/>
        </a:p>
      </dgm:t>
    </dgm:pt>
    <dgm:pt modelId="{8E168EBA-B2DA-4D64-84ED-35658A7FBE60}" type="pres">
      <dgm:prSet presAssocID="{013B0226-974F-45B0-8B06-BB6521AEEAE6}" presName="linear" presStyleCnt="0">
        <dgm:presLayoutVars>
          <dgm:dir/>
          <dgm:resizeHandles val="exact"/>
        </dgm:presLayoutVars>
      </dgm:prSet>
      <dgm:spPr/>
    </dgm:pt>
    <dgm:pt modelId="{AE1401E1-0B1F-42A5-A3BD-7A171CCF597F}" type="pres">
      <dgm:prSet presAssocID="{194EBA16-37CC-417D-A697-C634D67075B7}" presName="comp" presStyleCnt="0"/>
      <dgm:spPr/>
    </dgm:pt>
    <dgm:pt modelId="{ABC04A34-1C20-4BF5-AFCE-335F7FC936BB}" type="pres">
      <dgm:prSet presAssocID="{194EBA16-37CC-417D-A697-C634D67075B7}" presName="box" presStyleLbl="node1" presStyleIdx="0" presStyleCnt="3" custLinFactNeighborX="-300" custLinFactNeighborY="-2422"/>
      <dgm:spPr/>
    </dgm:pt>
    <dgm:pt modelId="{1C27C3EE-AB89-4577-B4B9-877302F1EA2F}" type="pres">
      <dgm:prSet presAssocID="{194EBA16-37CC-417D-A697-C634D67075B7}" presName="img" presStyleLbl="fgImgPlace1" presStyleIdx="0" presStyleCnt="3" custScaleX="44788"/>
      <dgm:spPr>
        <a:blipFill rotWithShape="0">
          <a:blip xmlns:r="http://schemas.openxmlformats.org/officeDocument/2006/relationships" r:embed="rId1"/>
          <a:stretch>
            <a:fillRect/>
          </a:stretch>
        </a:blipFill>
        <a:ln>
          <a:noFill/>
        </a:ln>
      </dgm:spPr>
    </dgm:pt>
    <dgm:pt modelId="{2AACFC5A-1C50-42AE-8061-2011240C6EA4}" type="pres">
      <dgm:prSet presAssocID="{194EBA16-37CC-417D-A697-C634D67075B7}" presName="text" presStyleLbl="node1" presStyleIdx="0" presStyleCnt="3">
        <dgm:presLayoutVars>
          <dgm:bulletEnabled val="1"/>
        </dgm:presLayoutVars>
      </dgm:prSet>
      <dgm:spPr/>
    </dgm:pt>
    <dgm:pt modelId="{DE3D45D8-C1E8-42A2-8667-087477215D3D}" type="pres">
      <dgm:prSet presAssocID="{F221A559-6582-4375-AC29-841BC112F45E}" presName="spacer" presStyleCnt="0"/>
      <dgm:spPr/>
    </dgm:pt>
    <dgm:pt modelId="{05C8EC0C-AEE7-4330-B615-B23914A632F4}" type="pres">
      <dgm:prSet presAssocID="{7D90C904-C462-4E1F-990F-7BDA0A912830}" presName="comp" presStyleCnt="0"/>
      <dgm:spPr/>
    </dgm:pt>
    <dgm:pt modelId="{F23C72A2-30E0-4479-AEB6-52618F08A02E}" type="pres">
      <dgm:prSet presAssocID="{7D90C904-C462-4E1F-990F-7BDA0A912830}" presName="box" presStyleLbl="node1" presStyleIdx="1" presStyleCnt="3"/>
      <dgm:spPr/>
    </dgm:pt>
    <dgm:pt modelId="{5063E055-0ED5-4FE0-892E-5E18F2F06CC9}" type="pres">
      <dgm:prSet presAssocID="{7D90C904-C462-4E1F-990F-7BDA0A912830}" presName="img" presStyleLbl="fgImgPlace1" presStyleIdx="1" presStyleCnt="3" custScaleX="70830"/>
      <dgm:spPr>
        <a:blipFill rotWithShape="0">
          <a:blip xmlns:r="http://schemas.openxmlformats.org/officeDocument/2006/relationships" r:embed="rId2"/>
          <a:stretch>
            <a:fillRect/>
          </a:stretch>
        </a:blipFill>
        <a:ln>
          <a:noFill/>
        </a:ln>
      </dgm:spPr>
    </dgm:pt>
    <dgm:pt modelId="{B325229E-15A8-4F9B-9EDD-F81ABCF0BFE9}" type="pres">
      <dgm:prSet presAssocID="{7D90C904-C462-4E1F-990F-7BDA0A912830}" presName="text" presStyleLbl="node1" presStyleIdx="1" presStyleCnt="3">
        <dgm:presLayoutVars>
          <dgm:bulletEnabled val="1"/>
        </dgm:presLayoutVars>
      </dgm:prSet>
      <dgm:spPr/>
    </dgm:pt>
    <dgm:pt modelId="{50F7C26B-89F2-4493-91E6-1BB905DE1746}" type="pres">
      <dgm:prSet presAssocID="{5B207ED4-F1D9-4C7B-84E3-67EFC5DE3BAC}" presName="spacer" presStyleCnt="0"/>
      <dgm:spPr/>
    </dgm:pt>
    <dgm:pt modelId="{8CE2BF77-A766-4FD0-8C33-56679349EC4F}" type="pres">
      <dgm:prSet presAssocID="{A7A87E88-43AD-4831-BB30-95D0F4D528B9}" presName="comp" presStyleCnt="0"/>
      <dgm:spPr/>
    </dgm:pt>
    <dgm:pt modelId="{F2E092A8-23D9-4FC2-94C4-8E09324A50D8}" type="pres">
      <dgm:prSet presAssocID="{A7A87E88-43AD-4831-BB30-95D0F4D528B9}" presName="box" presStyleLbl="node1" presStyleIdx="2" presStyleCnt="3"/>
      <dgm:spPr/>
    </dgm:pt>
    <dgm:pt modelId="{18196D97-068B-426B-8C54-188F4EE8C5F5}" type="pres">
      <dgm:prSet presAssocID="{A7A87E88-43AD-4831-BB30-95D0F4D528B9}" presName="img" presStyleLbl="fgImgPlace1" presStyleIdx="2" presStyleCnt="3" custScaleX="53469"/>
      <dgm:spPr>
        <a:blipFill rotWithShape="0">
          <a:blip xmlns:r="http://schemas.openxmlformats.org/officeDocument/2006/relationships" r:embed="rId3"/>
          <a:stretch>
            <a:fillRect/>
          </a:stretch>
        </a:blipFill>
        <a:ln>
          <a:noFill/>
        </a:ln>
      </dgm:spPr>
    </dgm:pt>
    <dgm:pt modelId="{7F52BE04-CA6C-409A-A673-0B7862815AB0}" type="pres">
      <dgm:prSet presAssocID="{A7A87E88-43AD-4831-BB30-95D0F4D528B9}" presName="text" presStyleLbl="node1" presStyleIdx="2" presStyleCnt="3">
        <dgm:presLayoutVars>
          <dgm:bulletEnabled val="1"/>
        </dgm:presLayoutVars>
      </dgm:prSet>
      <dgm:spPr/>
    </dgm:pt>
  </dgm:ptLst>
  <dgm:cxnLst>
    <dgm:cxn modelId="{C91B7F23-A4F6-46FE-86D8-2BFCB374E2C1}" srcId="{013B0226-974F-45B0-8B06-BB6521AEEAE6}" destId="{A7A87E88-43AD-4831-BB30-95D0F4D528B9}" srcOrd="2" destOrd="0" parTransId="{72115A35-D8BF-4B9A-A0E4-28ECAD40A071}" sibTransId="{D7AEA000-B9D6-45FF-8141-46956D9ED09D}"/>
    <dgm:cxn modelId="{CAFD4F2F-232D-4F0A-BACD-3651956929F5}" type="presOf" srcId="{194EBA16-37CC-417D-A697-C634D67075B7}" destId="{ABC04A34-1C20-4BF5-AFCE-335F7FC936BB}" srcOrd="0" destOrd="0" presId="urn:microsoft.com/office/officeart/2005/8/layout/vList4#1"/>
    <dgm:cxn modelId="{DE9B4D42-7031-4DB0-A883-F4C4EB5FB846}" type="presOf" srcId="{013B0226-974F-45B0-8B06-BB6521AEEAE6}" destId="{8E168EBA-B2DA-4D64-84ED-35658A7FBE60}" srcOrd="0" destOrd="0" presId="urn:microsoft.com/office/officeart/2005/8/layout/vList4#1"/>
    <dgm:cxn modelId="{AD706E6F-2A6B-49DA-9007-B473881D9840}" type="presOf" srcId="{A7A87E88-43AD-4831-BB30-95D0F4D528B9}" destId="{F2E092A8-23D9-4FC2-94C4-8E09324A50D8}" srcOrd="0" destOrd="0" presId="urn:microsoft.com/office/officeart/2005/8/layout/vList4#1"/>
    <dgm:cxn modelId="{03D30CAD-959F-4185-9E5F-297851E37E41}" type="presOf" srcId="{194EBA16-37CC-417D-A697-C634D67075B7}" destId="{2AACFC5A-1C50-42AE-8061-2011240C6EA4}" srcOrd="1" destOrd="0" presId="urn:microsoft.com/office/officeart/2005/8/layout/vList4#1"/>
    <dgm:cxn modelId="{EAF0E6AD-3B90-4672-ACD7-81E5BA91F5F8}" type="presOf" srcId="{7D90C904-C462-4E1F-990F-7BDA0A912830}" destId="{B325229E-15A8-4F9B-9EDD-F81ABCF0BFE9}" srcOrd="1" destOrd="0" presId="urn:microsoft.com/office/officeart/2005/8/layout/vList4#1"/>
    <dgm:cxn modelId="{55D061C0-C2A0-433B-8FA1-9AEBE4B97EE7}" type="presOf" srcId="{7D90C904-C462-4E1F-990F-7BDA0A912830}" destId="{F23C72A2-30E0-4479-AEB6-52618F08A02E}" srcOrd="0" destOrd="0" presId="urn:microsoft.com/office/officeart/2005/8/layout/vList4#1"/>
    <dgm:cxn modelId="{33F20FD1-586B-436B-A05A-B5B3EED286E7}" srcId="{013B0226-974F-45B0-8B06-BB6521AEEAE6}" destId="{7D90C904-C462-4E1F-990F-7BDA0A912830}" srcOrd="1" destOrd="0" parTransId="{FBF03B05-F109-4978-8EBD-4F85068D68CF}" sibTransId="{5B207ED4-F1D9-4C7B-84E3-67EFC5DE3BAC}"/>
    <dgm:cxn modelId="{2A0E8EE3-F858-43B8-BC86-E84BE1D0A6BF}" srcId="{013B0226-974F-45B0-8B06-BB6521AEEAE6}" destId="{194EBA16-37CC-417D-A697-C634D67075B7}" srcOrd="0" destOrd="0" parTransId="{4CF7EAB6-C812-4B72-BA29-D576D5F98C1E}" sibTransId="{F221A559-6582-4375-AC29-841BC112F45E}"/>
    <dgm:cxn modelId="{B14DF7E3-3671-4B6A-A9AD-BB17BC1E727E}" type="presOf" srcId="{A7A87E88-43AD-4831-BB30-95D0F4D528B9}" destId="{7F52BE04-CA6C-409A-A673-0B7862815AB0}" srcOrd="1" destOrd="0" presId="urn:microsoft.com/office/officeart/2005/8/layout/vList4#1"/>
    <dgm:cxn modelId="{6C9C3B4B-1BAA-4FC5-A427-9C98DEFBBEE7}" type="presParOf" srcId="{8E168EBA-B2DA-4D64-84ED-35658A7FBE60}" destId="{AE1401E1-0B1F-42A5-A3BD-7A171CCF597F}" srcOrd="0" destOrd="0" presId="urn:microsoft.com/office/officeart/2005/8/layout/vList4#1"/>
    <dgm:cxn modelId="{2260DBAB-91E6-4ECB-9411-539B017782C8}" type="presParOf" srcId="{AE1401E1-0B1F-42A5-A3BD-7A171CCF597F}" destId="{ABC04A34-1C20-4BF5-AFCE-335F7FC936BB}" srcOrd="0" destOrd="0" presId="urn:microsoft.com/office/officeart/2005/8/layout/vList4#1"/>
    <dgm:cxn modelId="{044271FC-5F02-4476-8125-82A960ACBBFD}" type="presParOf" srcId="{AE1401E1-0B1F-42A5-A3BD-7A171CCF597F}" destId="{1C27C3EE-AB89-4577-B4B9-877302F1EA2F}" srcOrd="1" destOrd="0" presId="urn:microsoft.com/office/officeart/2005/8/layout/vList4#1"/>
    <dgm:cxn modelId="{1A3D4842-B46A-4FB2-B0F1-02EC45E1EEF7}" type="presParOf" srcId="{AE1401E1-0B1F-42A5-A3BD-7A171CCF597F}" destId="{2AACFC5A-1C50-42AE-8061-2011240C6EA4}" srcOrd="2" destOrd="0" presId="urn:microsoft.com/office/officeart/2005/8/layout/vList4#1"/>
    <dgm:cxn modelId="{B07C8074-A540-48A9-B4E1-82DDF610724B}" type="presParOf" srcId="{8E168EBA-B2DA-4D64-84ED-35658A7FBE60}" destId="{DE3D45D8-C1E8-42A2-8667-087477215D3D}" srcOrd="1" destOrd="0" presId="urn:microsoft.com/office/officeart/2005/8/layout/vList4#1"/>
    <dgm:cxn modelId="{9C34D4AC-2012-4455-B63E-B7B7D79455D4}" type="presParOf" srcId="{8E168EBA-B2DA-4D64-84ED-35658A7FBE60}" destId="{05C8EC0C-AEE7-4330-B615-B23914A632F4}" srcOrd="2" destOrd="0" presId="urn:microsoft.com/office/officeart/2005/8/layout/vList4#1"/>
    <dgm:cxn modelId="{06AA06B0-FFF3-4435-8760-9309DD504DED}" type="presParOf" srcId="{05C8EC0C-AEE7-4330-B615-B23914A632F4}" destId="{F23C72A2-30E0-4479-AEB6-52618F08A02E}" srcOrd="0" destOrd="0" presId="urn:microsoft.com/office/officeart/2005/8/layout/vList4#1"/>
    <dgm:cxn modelId="{06C2CF0E-34D7-4C9B-9EE7-C252BBEDBB56}" type="presParOf" srcId="{05C8EC0C-AEE7-4330-B615-B23914A632F4}" destId="{5063E055-0ED5-4FE0-892E-5E18F2F06CC9}" srcOrd="1" destOrd="0" presId="urn:microsoft.com/office/officeart/2005/8/layout/vList4#1"/>
    <dgm:cxn modelId="{C1D28686-EE47-4B87-84A4-15866309E234}" type="presParOf" srcId="{05C8EC0C-AEE7-4330-B615-B23914A632F4}" destId="{B325229E-15A8-4F9B-9EDD-F81ABCF0BFE9}" srcOrd="2" destOrd="0" presId="urn:microsoft.com/office/officeart/2005/8/layout/vList4#1"/>
    <dgm:cxn modelId="{A6D9F963-0517-429C-BBD2-EAC12B0EA85A}" type="presParOf" srcId="{8E168EBA-B2DA-4D64-84ED-35658A7FBE60}" destId="{50F7C26B-89F2-4493-91E6-1BB905DE1746}" srcOrd="3" destOrd="0" presId="urn:microsoft.com/office/officeart/2005/8/layout/vList4#1"/>
    <dgm:cxn modelId="{153E5BE5-9F4A-4967-8D92-D53B57BFA180}" type="presParOf" srcId="{8E168EBA-B2DA-4D64-84ED-35658A7FBE60}" destId="{8CE2BF77-A766-4FD0-8C33-56679349EC4F}" srcOrd="4" destOrd="0" presId="urn:microsoft.com/office/officeart/2005/8/layout/vList4#1"/>
    <dgm:cxn modelId="{9D29E56C-8837-4290-B424-90E72CAA4615}" type="presParOf" srcId="{8CE2BF77-A766-4FD0-8C33-56679349EC4F}" destId="{F2E092A8-23D9-4FC2-94C4-8E09324A50D8}" srcOrd="0" destOrd="0" presId="urn:microsoft.com/office/officeart/2005/8/layout/vList4#1"/>
    <dgm:cxn modelId="{6470AC17-33F8-4D77-B259-0D4C2D336666}" type="presParOf" srcId="{8CE2BF77-A766-4FD0-8C33-56679349EC4F}" destId="{18196D97-068B-426B-8C54-188F4EE8C5F5}" srcOrd="1" destOrd="0" presId="urn:microsoft.com/office/officeart/2005/8/layout/vList4#1"/>
    <dgm:cxn modelId="{08290F25-D0A4-4C66-8D0A-1AC29A096CC2}" type="presParOf" srcId="{8CE2BF77-A766-4FD0-8C33-56679349EC4F}" destId="{7F52BE04-CA6C-409A-A673-0B7862815AB0}"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36933-169D-4391-BB41-C99D25E9384D}">
      <dsp:nvSpPr>
        <dsp:cNvPr id="0" name=""/>
        <dsp:cNvSpPr/>
      </dsp:nvSpPr>
      <dsp:spPr>
        <a:xfrm>
          <a:off x="4679215" y="1602472"/>
          <a:ext cx="2160468" cy="1278154"/>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88900" rIns="88900" bIns="88900" numCol="1" spcCol="1270" anchor="ctr" anchorCtr="0">
          <a:noAutofit/>
        </a:bodyPr>
        <a:lstStyle/>
        <a:p>
          <a:pPr marL="0" lvl="0" indent="0" algn="ctr" defTabSz="1555750">
            <a:lnSpc>
              <a:spcPct val="90000"/>
            </a:lnSpc>
            <a:spcBef>
              <a:spcPct val="0"/>
            </a:spcBef>
            <a:spcAft>
              <a:spcPct val="35000"/>
            </a:spcAft>
            <a:buNone/>
          </a:pPr>
          <a:r>
            <a:rPr lang="de-DE" sz="3500" kern="1200" dirty="0" err="1"/>
            <a:t>zabulo</a:t>
          </a:r>
          <a:endParaRPr lang="de-DE" sz="3500" kern="1200" dirty="0"/>
        </a:p>
      </dsp:txBody>
      <dsp:txXfrm>
        <a:off x="4741609" y="1664866"/>
        <a:ext cx="2035680" cy="1153366"/>
      </dsp:txXfrm>
    </dsp:sp>
    <dsp:sp modelId="{E093D8B6-5137-426D-A826-83821B260912}">
      <dsp:nvSpPr>
        <dsp:cNvPr id="0" name=""/>
        <dsp:cNvSpPr/>
      </dsp:nvSpPr>
      <dsp:spPr>
        <a:xfrm rot="16200000">
          <a:off x="5408957" y="1251980"/>
          <a:ext cx="700984" cy="0"/>
        </a:xfrm>
        <a:custGeom>
          <a:avLst/>
          <a:gdLst/>
          <a:ahLst/>
          <a:cxnLst/>
          <a:rect l="0" t="0" r="0" b="0"/>
          <a:pathLst>
            <a:path>
              <a:moveTo>
                <a:pt x="0" y="0"/>
              </a:moveTo>
              <a:lnTo>
                <a:pt x="70098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8E8825-D8D4-47FC-91B1-03B39BABC42C}">
      <dsp:nvSpPr>
        <dsp:cNvPr id="0" name=""/>
        <dsp:cNvSpPr/>
      </dsp:nvSpPr>
      <dsp:spPr>
        <a:xfrm>
          <a:off x="4429538" y="385"/>
          <a:ext cx="2659822" cy="9011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de-DE" sz="2200" kern="1200" dirty="0"/>
            <a:t>Phonologische Bewusstheit</a:t>
          </a:r>
        </a:p>
      </dsp:txBody>
      <dsp:txXfrm>
        <a:off x="4473526" y="44373"/>
        <a:ext cx="2571846" cy="813127"/>
      </dsp:txXfrm>
    </dsp:sp>
    <dsp:sp modelId="{23730826-E221-4D44-90CF-96DB9A88802C}">
      <dsp:nvSpPr>
        <dsp:cNvPr id="0" name=""/>
        <dsp:cNvSpPr/>
      </dsp:nvSpPr>
      <dsp:spPr>
        <a:xfrm rot="20817666">
          <a:off x="6820625" y="1824608"/>
          <a:ext cx="1478436" cy="0"/>
        </a:xfrm>
        <a:custGeom>
          <a:avLst/>
          <a:gdLst/>
          <a:ahLst/>
          <a:cxnLst/>
          <a:rect l="0" t="0" r="0" b="0"/>
          <a:pathLst>
            <a:path>
              <a:moveTo>
                <a:pt x="0" y="0"/>
              </a:moveTo>
              <a:lnTo>
                <a:pt x="147843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C2DB03-3C77-4D10-865A-5446C9E32C49}">
      <dsp:nvSpPr>
        <dsp:cNvPr id="0" name=""/>
        <dsp:cNvSpPr/>
      </dsp:nvSpPr>
      <dsp:spPr>
        <a:xfrm>
          <a:off x="8280002" y="899294"/>
          <a:ext cx="2659822" cy="9011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de-DE" sz="2200" kern="1200" dirty="0"/>
            <a:t>Schriftspracherwerb </a:t>
          </a:r>
        </a:p>
      </dsp:txBody>
      <dsp:txXfrm>
        <a:off x="8323990" y="943282"/>
        <a:ext cx="2571846" cy="813127"/>
      </dsp:txXfrm>
    </dsp:sp>
    <dsp:sp modelId="{7F00C1E6-543B-41CF-A127-9E66A2E19C78}">
      <dsp:nvSpPr>
        <dsp:cNvPr id="0" name=""/>
        <dsp:cNvSpPr/>
      </dsp:nvSpPr>
      <dsp:spPr>
        <a:xfrm rot="643716">
          <a:off x="6826871" y="2582669"/>
          <a:ext cx="1465947" cy="0"/>
        </a:xfrm>
        <a:custGeom>
          <a:avLst/>
          <a:gdLst/>
          <a:ahLst/>
          <a:cxnLst/>
          <a:rect l="0" t="0" r="0" b="0"/>
          <a:pathLst>
            <a:path>
              <a:moveTo>
                <a:pt x="0" y="0"/>
              </a:moveTo>
              <a:lnTo>
                <a:pt x="146594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1FA56C-B599-444D-9AA5-07A148C6CEAB}">
      <dsp:nvSpPr>
        <dsp:cNvPr id="0" name=""/>
        <dsp:cNvSpPr/>
      </dsp:nvSpPr>
      <dsp:spPr>
        <a:xfrm>
          <a:off x="8280007" y="2520542"/>
          <a:ext cx="2659822" cy="9011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de-DE" sz="2900" kern="1200" dirty="0"/>
            <a:t>Leseförderung</a:t>
          </a:r>
        </a:p>
      </dsp:txBody>
      <dsp:txXfrm>
        <a:off x="8323995" y="2564530"/>
        <a:ext cx="2571846" cy="813127"/>
      </dsp:txXfrm>
    </dsp:sp>
    <dsp:sp modelId="{193169AF-2CE6-49B0-9786-295DDF7302CA}">
      <dsp:nvSpPr>
        <dsp:cNvPr id="0" name=""/>
        <dsp:cNvSpPr/>
      </dsp:nvSpPr>
      <dsp:spPr>
        <a:xfrm rot="5400000">
          <a:off x="5408957" y="3231119"/>
          <a:ext cx="700984" cy="0"/>
        </a:xfrm>
        <a:custGeom>
          <a:avLst/>
          <a:gdLst/>
          <a:ahLst/>
          <a:cxnLst/>
          <a:rect l="0" t="0" r="0" b="0"/>
          <a:pathLst>
            <a:path>
              <a:moveTo>
                <a:pt x="0" y="0"/>
              </a:moveTo>
              <a:lnTo>
                <a:pt x="70098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1629C5D-6261-4B38-A1D2-1D37A35D526B}">
      <dsp:nvSpPr>
        <dsp:cNvPr id="0" name=""/>
        <dsp:cNvSpPr/>
      </dsp:nvSpPr>
      <dsp:spPr>
        <a:xfrm>
          <a:off x="4429538" y="3581611"/>
          <a:ext cx="2659822" cy="9011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de-DE" sz="2500" kern="1200" dirty="0"/>
            <a:t>Schreibförderung</a:t>
          </a:r>
        </a:p>
      </dsp:txBody>
      <dsp:txXfrm>
        <a:off x="4473526" y="3625599"/>
        <a:ext cx="2571846" cy="813127"/>
      </dsp:txXfrm>
    </dsp:sp>
    <dsp:sp modelId="{85435086-705B-4652-860C-5D3D4386CFB4}">
      <dsp:nvSpPr>
        <dsp:cNvPr id="0" name=""/>
        <dsp:cNvSpPr/>
      </dsp:nvSpPr>
      <dsp:spPr>
        <a:xfrm rot="10063080">
          <a:off x="3727238" y="2579149"/>
          <a:ext cx="962997" cy="0"/>
        </a:xfrm>
        <a:custGeom>
          <a:avLst/>
          <a:gdLst/>
          <a:ahLst/>
          <a:cxnLst/>
          <a:rect l="0" t="0" r="0" b="0"/>
          <a:pathLst>
            <a:path>
              <a:moveTo>
                <a:pt x="0" y="0"/>
              </a:moveTo>
              <a:lnTo>
                <a:pt x="96299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A91074-C73C-4717-A115-B3F891E6C4CD}">
      <dsp:nvSpPr>
        <dsp:cNvPr id="0" name=""/>
        <dsp:cNvSpPr/>
      </dsp:nvSpPr>
      <dsp:spPr>
        <a:xfrm>
          <a:off x="1078436" y="2520554"/>
          <a:ext cx="2659822" cy="9011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de-DE" sz="2200" kern="1200" dirty="0"/>
            <a:t>Rechtschreiben &amp; Grundwortschatz</a:t>
          </a:r>
        </a:p>
      </dsp:txBody>
      <dsp:txXfrm>
        <a:off x="1122424" y="2564542"/>
        <a:ext cx="2571846" cy="813127"/>
      </dsp:txXfrm>
    </dsp:sp>
    <dsp:sp modelId="{678D4455-DE64-457D-9419-E139871B8B49}">
      <dsp:nvSpPr>
        <dsp:cNvPr id="0" name=""/>
        <dsp:cNvSpPr/>
      </dsp:nvSpPr>
      <dsp:spPr>
        <a:xfrm rot="11665098">
          <a:off x="3722949" y="1842865"/>
          <a:ext cx="971566" cy="0"/>
        </a:xfrm>
        <a:custGeom>
          <a:avLst/>
          <a:gdLst/>
          <a:ahLst/>
          <a:cxnLst/>
          <a:rect l="0" t="0" r="0" b="0"/>
          <a:pathLst>
            <a:path>
              <a:moveTo>
                <a:pt x="0" y="0"/>
              </a:moveTo>
              <a:lnTo>
                <a:pt x="97156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3E116D-706A-45F5-8ED7-D4AA1B971782}">
      <dsp:nvSpPr>
        <dsp:cNvPr id="0" name=""/>
        <dsp:cNvSpPr/>
      </dsp:nvSpPr>
      <dsp:spPr>
        <a:xfrm>
          <a:off x="1078427" y="929438"/>
          <a:ext cx="2659822" cy="9011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de-DE" sz="2500" kern="1200" dirty="0"/>
            <a:t>Sprachförderung</a:t>
          </a:r>
        </a:p>
      </dsp:txBody>
      <dsp:txXfrm>
        <a:off x="1122415" y="973426"/>
        <a:ext cx="2571846" cy="8131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8CE4D7-E7FF-4C4A-8B97-9F96F8694BD6}">
      <dsp:nvSpPr>
        <dsp:cNvPr id="0" name=""/>
        <dsp:cNvSpPr/>
      </dsp:nvSpPr>
      <dsp:spPr>
        <a:xfrm>
          <a:off x="3374" y="1564364"/>
          <a:ext cx="3385926" cy="1354370"/>
        </a:xfrm>
        <a:prstGeom prst="homePlate">
          <a:avLst/>
        </a:prstGeom>
        <a:solidFill>
          <a:schemeClr val="accent6">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74676" rIns="37338" bIns="74676" numCol="1" spcCol="1270" anchor="ctr" anchorCtr="0">
          <a:noAutofit/>
        </a:bodyPr>
        <a:lstStyle/>
        <a:p>
          <a:pPr marL="0" lvl="0" indent="0" algn="ctr" defTabSz="1244600">
            <a:lnSpc>
              <a:spcPct val="90000"/>
            </a:lnSpc>
            <a:spcBef>
              <a:spcPct val="0"/>
            </a:spcBef>
            <a:spcAft>
              <a:spcPct val="35000"/>
            </a:spcAft>
            <a:buNone/>
          </a:pPr>
          <a:r>
            <a:rPr lang="de-DE" sz="2800" kern="1200" dirty="0"/>
            <a:t>Layout wählen</a:t>
          </a:r>
        </a:p>
      </dsp:txBody>
      <dsp:txXfrm>
        <a:off x="3374" y="1564364"/>
        <a:ext cx="3047334" cy="1354370"/>
      </dsp:txXfrm>
    </dsp:sp>
    <dsp:sp modelId="{81C95606-10C9-46DE-9002-22B3D258ACC4}">
      <dsp:nvSpPr>
        <dsp:cNvPr id="0" name=""/>
        <dsp:cNvSpPr/>
      </dsp:nvSpPr>
      <dsp:spPr>
        <a:xfrm>
          <a:off x="2712116" y="1564364"/>
          <a:ext cx="3385926" cy="1354370"/>
        </a:xfrm>
        <a:prstGeom prst="chevron">
          <a:avLst/>
        </a:prstGeom>
        <a:solidFill>
          <a:schemeClr val="accent6">
            <a:shade val="50000"/>
            <a:hueOff val="328197"/>
            <a:satOff val="-22760"/>
            <a:lumOff val="2468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2014" tIns="74676" rIns="37338" bIns="74676" numCol="1" spcCol="1270" anchor="ctr" anchorCtr="0">
          <a:noAutofit/>
        </a:bodyPr>
        <a:lstStyle/>
        <a:p>
          <a:pPr marL="0" lvl="0" indent="0" algn="ctr" defTabSz="1244600">
            <a:lnSpc>
              <a:spcPct val="90000"/>
            </a:lnSpc>
            <a:spcBef>
              <a:spcPct val="0"/>
            </a:spcBef>
            <a:spcAft>
              <a:spcPct val="35000"/>
            </a:spcAft>
            <a:buNone/>
          </a:pPr>
          <a:r>
            <a:rPr lang="de-DE" sz="2800" kern="1200" dirty="0"/>
            <a:t>Begriffe suchen</a:t>
          </a:r>
        </a:p>
      </dsp:txBody>
      <dsp:txXfrm>
        <a:off x="3389301" y="1564364"/>
        <a:ext cx="2031556" cy="1354370"/>
      </dsp:txXfrm>
    </dsp:sp>
    <dsp:sp modelId="{7A17C067-DB18-46DE-95CD-060BFBBDB6CD}">
      <dsp:nvSpPr>
        <dsp:cNvPr id="0" name=""/>
        <dsp:cNvSpPr/>
      </dsp:nvSpPr>
      <dsp:spPr>
        <a:xfrm>
          <a:off x="5420857" y="1564364"/>
          <a:ext cx="3385926" cy="1354370"/>
        </a:xfrm>
        <a:prstGeom prst="chevron">
          <a:avLst/>
        </a:prstGeom>
        <a:solidFill>
          <a:schemeClr val="accent6">
            <a:shade val="50000"/>
            <a:hueOff val="656394"/>
            <a:satOff val="-45520"/>
            <a:lumOff val="49376"/>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2014" tIns="74676" rIns="37338" bIns="74676" numCol="1" spcCol="1270" anchor="ctr" anchorCtr="0">
          <a:noAutofit/>
        </a:bodyPr>
        <a:lstStyle/>
        <a:p>
          <a:pPr marL="0" lvl="0" indent="0" algn="ctr" defTabSz="1244600">
            <a:lnSpc>
              <a:spcPct val="90000"/>
            </a:lnSpc>
            <a:spcBef>
              <a:spcPct val="0"/>
            </a:spcBef>
            <a:spcAft>
              <a:spcPct val="35000"/>
            </a:spcAft>
            <a:buNone/>
          </a:pPr>
          <a:r>
            <a:rPr lang="de-DE" sz="2800" kern="1200" dirty="0"/>
            <a:t>Begriffe wählen</a:t>
          </a:r>
        </a:p>
      </dsp:txBody>
      <dsp:txXfrm>
        <a:off x="6098042" y="1564364"/>
        <a:ext cx="2031556" cy="1354370"/>
      </dsp:txXfrm>
    </dsp:sp>
    <dsp:sp modelId="{26F21BA5-D3F9-4AEA-9B2B-AA5D157175B1}">
      <dsp:nvSpPr>
        <dsp:cNvPr id="0" name=""/>
        <dsp:cNvSpPr/>
      </dsp:nvSpPr>
      <dsp:spPr>
        <a:xfrm>
          <a:off x="8129598" y="1564364"/>
          <a:ext cx="3385926" cy="1354370"/>
        </a:xfrm>
        <a:prstGeom prst="chevron">
          <a:avLst/>
        </a:prstGeom>
        <a:solidFill>
          <a:schemeClr val="accent6">
            <a:shade val="50000"/>
            <a:hueOff val="328197"/>
            <a:satOff val="-22760"/>
            <a:lumOff val="2468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2014" tIns="74676" rIns="37338" bIns="74676" numCol="1" spcCol="1270" anchor="ctr" anchorCtr="0">
          <a:noAutofit/>
        </a:bodyPr>
        <a:lstStyle/>
        <a:p>
          <a:pPr marL="0" lvl="0" indent="0" algn="ctr" defTabSz="1244600">
            <a:lnSpc>
              <a:spcPct val="90000"/>
            </a:lnSpc>
            <a:spcBef>
              <a:spcPct val="0"/>
            </a:spcBef>
            <a:spcAft>
              <a:spcPct val="35000"/>
            </a:spcAft>
            <a:buNone/>
          </a:pPr>
          <a:r>
            <a:rPr lang="de-DE" sz="2800" kern="1200" dirty="0"/>
            <a:t>Seiten fertigstellen</a:t>
          </a:r>
        </a:p>
      </dsp:txBody>
      <dsp:txXfrm>
        <a:off x="8806783" y="1564364"/>
        <a:ext cx="2031556" cy="13543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C04A34-1C20-4BF5-AFCE-335F7FC936BB}">
      <dsp:nvSpPr>
        <dsp:cNvPr id="0" name=""/>
        <dsp:cNvSpPr/>
      </dsp:nvSpPr>
      <dsp:spPr>
        <a:xfrm>
          <a:off x="0" y="0"/>
          <a:ext cx="9703320" cy="1600211"/>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endParaRPr lang="de-DE" sz="6500" kern="1200" dirty="0"/>
        </a:p>
      </dsp:txBody>
      <dsp:txXfrm>
        <a:off x="2100685" y="0"/>
        <a:ext cx="7602634" cy="1600211"/>
      </dsp:txXfrm>
    </dsp:sp>
    <dsp:sp modelId="{1C27C3EE-AB89-4577-B4B9-877302F1EA2F}">
      <dsp:nvSpPr>
        <dsp:cNvPr id="0" name=""/>
        <dsp:cNvSpPr/>
      </dsp:nvSpPr>
      <dsp:spPr>
        <a:xfrm>
          <a:off x="695760" y="160021"/>
          <a:ext cx="869184" cy="1280169"/>
        </a:xfrm>
        <a:prstGeom prst="roundRect">
          <a:avLst>
            <a:gd name="adj" fmla="val 10000"/>
          </a:avLst>
        </a:prstGeom>
        <a:blipFill rotWithShape="0">
          <a:blip xmlns:r="http://schemas.openxmlformats.org/officeDocument/2006/relationships" r:embed="rId1"/>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23C72A2-30E0-4479-AEB6-52618F08A02E}">
      <dsp:nvSpPr>
        <dsp:cNvPr id="0" name=""/>
        <dsp:cNvSpPr/>
      </dsp:nvSpPr>
      <dsp:spPr>
        <a:xfrm>
          <a:off x="0" y="1760233"/>
          <a:ext cx="9703320" cy="1600211"/>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endParaRPr lang="de-DE" sz="6500" kern="1200" dirty="0">
            <a:solidFill>
              <a:schemeClr val="tx1"/>
            </a:solidFill>
          </a:endParaRPr>
        </a:p>
      </dsp:txBody>
      <dsp:txXfrm>
        <a:off x="2100685" y="1760233"/>
        <a:ext cx="7602634" cy="1600211"/>
      </dsp:txXfrm>
    </dsp:sp>
    <dsp:sp modelId="{5063E055-0ED5-4FE0-892E-5E18F2F06CC9}">
      <dsp:nvSpPr>
        <dsp:cNvPr id="0" name=""/>
        <dsp:cNvSpPr/>
      </dsp:nvSpPr>
      <dsp:spPr>
        <a:xfrm>
          <a:off x="443067" y="1920254"/>
          <a:ext cx="1374572" cy="1280169"/>
        </a:xfrm>
        <a:prstGeom prst="roundRect">
          <a:avLst>
            <a:gd name="adj" fmla="val 10000"/>
          </a:avLst>
        </a:prstGeom>
        <a:blipFill rotWithShape="0">
          <a:blip xmlns:r="http://schemas.openxmlformats.org/officeDocument/2006/relationships" r:embed="rId2"/>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2E092A8-23D9-4FC2-94C4-8E09324A50D8}">
      <dsp:nvSpPr>
        <dsp:cNvPr id="0" name=""/>
        <dsp:cNvSpPr/>
      </dsp:nvSpPr>
      <dsp:spPr>
        <a:xfrm>
          <a:off x="0" y="3520466"/>
          <a:ext cx="9703320" cy="1600211"/>
        </a:xfrm>
        <a:prstGeom prst="roundRect">
          <a:avLst>
            <a:gd name="adj" fmla="val 10000"/>
          </a:avLst>
        </a:prstGeom>
        <a:solidFill>
          <a:srgbClr val="FF474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endParaRPr lang="de-DE" sz="6500" kern="1200" dirty="0">
            <a:solidFill>
              <a:schemeClr val="tx1"/>
            </a:solidFill>
          </a:endParaRPr>
        </a:p>
      </dsp:txBody>
      <dsp:txXfrm>
        <a:off x="2100685" y="3520466"/>
        <a:ext cx="7602634" cy="1600211"/>
      </dsp:txXfrm>
    </dsp:sp>
    <dsp:sp modelId="{18196D97-068B-426B-8C54-188F4EE8C5F5}">
      <dsp:nvSpPr>
        <dsp:cNvPr id="0" name=""/>
        <dsp:cNvSpPr/>
      </dsp:nvSpPr>
      <dsp:spPr>
        <a:xfrm>
          <a:off x="611526" y="3680487"/>
          <a:ext cx="1037653" cy="1280169"/>
        </a:xfrm>
        <a:prstGeom prst="roundRect">
          <a:avLst>
            <a:gd name="adj" fmla="val 10000"/>
          </a:avLst>
        </a:prstGeom>
        <a:blipFill rotWithShape="0">
          <a:blip xmlns:r="http://schemas.openxmlformats.org/officeDocument/2006/relationships" r:embed="rId3"/>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2"/>
            <a:ext cx="4435304" cy="355681"/>
          </a:xfrm>
          <a:prstGeom prst="rect">
            <a:avLst/>
          </a:prstGeom>
        </p:spPr>
        <p:txBody>
          <a:bodyPr vert="horz" lIns="91424" tIns="45712" rIns="91424" bIns="45712" rtlCol="0"/>
          <a:lstStyle>
            <a:lvl1pPr algn="l">
              <a:defRPr sz="1200"/>
            </a:lvl1pPr>
          </a:lstStyle>
          <a:p>
            <a:endParaRPr lang="de-DE"/>
          </a:p>
        </p:txBody>
      </p:sp>
      <p:sp>
        <p:nvSpPr>
          <p:cNvPr id="3" name="Datumsplatzhalter 2"/>
          <p:cNvSpPr>
            <a:spLocks noGrp="1"/>
          </p:cNvSpPr>
          <p:nvPr>
            <p:ph type="dt" sz="quarter" idx="1"/>
          </p:nvPr>
        </p:nvSpPr>
        <p:spPr>
          <a:xfrm>
            <a:off x="5797023" y="2"/>
            <a:ext cx="4435304" cy="355681"/>
          </a:xfrm>
          <a:prstGeom prst="rect">
            <a:avLst/>
          </a:prstGeom>
        </p:spPr>
        <p:txBody>
          <a:bodyPr vert="horz" lIns="91424" tIns="45712" rIns="91424" bIns="45712" rtlCol="0"/>
          <a:lstStyle>
            <a:lvl1pPr algn="r">
              <a:defRPr sz="1200"/>
            </a:lvl1pPr>
          </a:lstStyle>
          <a:p>
            <a:fld id="{27C4D289-38BD-4EF3-B59A-0EAE0B38551E}" type="datetimeFigureOut">
              <a:rPr lang="de-DE" smtClean="0"/>
              <a:t>02.02.2022</a:t>
            </a:fld>
            <a:endParaRPr lang="de-DE"/>
          </a:p>
        </p:txBody>
      </p:sp>
      <p:sp>
        <p:nvSpPr>
          <p:cNvPr id="4" name="Fußzeilenplatzhalter 3"/>
          <p:cNvSpPr>
            <a:spLocks noGrp="1"/>
          </p:cNvSpPr>
          <p:nvPr>
            <p:ph type="ftr" sz="quarter" idx="2"/>
          </p:nvPr>
        </p:nvSpPr>
        <p:spPr>
          <a:xfrm>
            <a:off x="1" y="6743620"/>
            <a:ext cx="4435304" cy="355681"/>
          </a:xfrm>
          <a:prstGeom prst="rect">
            <a:avLst/>
          </a:prstGeom>
        </p:spPr>
        <p:txBody>
          <a:bodyPr vert="horz" lIns="91424" tIns="45712" rIns="91424" bIns="45712" rtlCol="0" anchor="b"/>
          <a:lstStyle>
            <a:lvl1pPr algn="l">
              <a:defRPr sz="1200"/>
            </a:lvl1pPr>
          </a:lstStyle>
          <a:p>
            <a:endParaRPr lang="de-DE"/>
          </a:p>
        </p:txBody>
      </p:sp>
      <p:sp>
        <p:nvSpPr>
          <p:cNvPr id="5" name="Foliennummernplatzhalter 4"/>
          <p:cNvSpPr>
            <a:spLocks noGrp="1"/>
          </p:cNvSpPr>
          <p:nvPr>
            <p:ph type="sldNum" sz="quarter" idx="3"/>
          </p:nvPr>
        </p:nvSpPr>
        <p:spPr>
          <a:xfrm>
            <a:off x="5797023" y="6743620"/>
            <a:ext cx="4435304" cy="355681"/>
          </a:xfrm>
          <a:prstGeom prst="rect">
            <a:avLst/>
          </a:prstGeom>
        </p:spPr>
        <p:txBody>
          <a:bodyPr vert="horz" lIns="91424" tIns="45712" rIns="91424" bIns="45712" rtlCol="0" anchor="b"/>
          <a:lstStyle>
            <a:lvl1pPr algn="r">
              <a:defRPr sz="1200"/>
            </a:lvl1pPr>
          </a:lstStyle>
          <a:p>
            <a:fld id="{FF3154C7-004B-4DA9-BBD0-5A31925A6EF1}" type="slidenum">
              <a:rPr lang="de-DE" smtClean="0"/>
              <a:t>‹Nr.›</a:t>
            </a:fld>
            <a:endParaRPr lang="de-DE"/>
          </a:p>
        </p:txBody>
      </p:sp>
    </p:spTree>
    <p:extLst>
      <p:ext uri="{BB962C8B-B14F-4D97-AF65-F5344CB8AC3E}">
        <p14:creationId xmlns:p14="http://schemas.microsoft.com/office/powerpoint/2010/main" val="15783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5" y="5"/>
            <a:ext cx="4434998" cy="356197"/>
          </a:xfrm>
          <a:prstGeom prst="rect">
            <a:avLst/>
          </a:prstGeom>
        </p:spPr>
        <p:txBody>
          <a:bodyPr vert="horz" lIns="98978" tIns="49489" rIns="98978" bIns="49489" rtlCol="0"/>
          <a:lstStyle>
            <a:lvl1pPr algn="l">
              <a:defRPr sz="1300">
                <a:latin typeface="Segoe UI Emoji" panose="020B0502040204020203" pitchFamily="34" charset="0"/>
              </a:defRPr>
            </a:lvl1pPr>
          </a:lstStyle>
          <a:p>
            <a:endParaRPr lang="de-DE" dirty="0"/>
          </a:p>
        </p:txBody>
      </p:sp>
      <p:sp>
        <p:nvSpPr>
          <p:cNvPr id="3" name="Datumsplatzhalter 2"/>
          <p:cNvSpPr>
            <a:spLocks noGrp="1"/>
          </p:cNvSpPr>
          <p:nvPr>
            <p:ph type="dt" idx="1"/>
          </p:nvPr>
        </p:nvSpPr>
        <p:spPr>
          <a:xfrm>
            <a:off x="5797261" y="5"/>
            <a:ext cx="4434998" cy="356197"/>
          </a:xfrm>
          <a:prstGeom prst="rect">
            <a:avLst/>
          </a:prstGeom>
        </p:spPr>
        <p:txBody>
          <a:bodyPr vert="horz" lIns="98978" tIns="49489" rIns="98978" bIns="49489" rtlCol="0"/>
          <a:lstStyle>
            <a:lvl1pPr algn="r">
              <a:defRPr sz="1300">
                <a:latin typeface="Segoe UI Emoji" panose="020B0502040204020203" pitchFamily="34" charset="0"/>
              </a:defRPr>
            </a:lvl1pPr>
          </a:lstStyle>
          <a:p>
            <a:fld id="{8709CA9F-CC8D-4D66-883C-0E9F85DB4DDF}" type="datetimeFigureOut">
              <a:rPr lang="de-DE" smtClean="0"/>
              <a:pPr/>
              <a:t>02.02.2022</a:t>
            </a:fld>
            <a:endParaRPr lang="de-DE" dirty="0"/>
          </a:p>
        </p:txBody>
      </p:sp>
      <p:sp>
        <p:nvSpPr>
          <p:cNvPr id="4" name="Folienbildplatzhalter 3"/>
          <p:cNvSpPr>
            <a:spLocks noGrp="1" noRot="1" noChangeAspect="1"/>
          </p:cNvSpPr>
          <p:nvPr>
            <p:ph type="sldImg" idx="2"/>
          </p:nvPr>
        </p:nvSpPr>
        <p:spPr>
          <a:xfrm>
            <a:off x="2987675" y="887413"/>
            <a:ext cx="4259263" cy="2397125"/>
          </a:xfrm>
          <a:prstGeom prst="rect">
            <a:avLst/>
          </a:prstGeom>
          <a:noFill/>
          <a:ln w="12700">
            <a:solidFill>
              <a:prstClr val="black"/>
            </a:solidFill>
          </a:ln>
        </p:spPr>
        <p:txBody>
          <a:bodyPr vert="horz" lIns="98978" tIns="49489" rIns="98978" bIns="49489" rtlCol="0" anchor="ctr"/>
          <a:lstStyle/>
          <a:p>
            <a:endParaRPr lang="de-DE" dirty="0"/>
          </a:p>
        </p:txBody>
      </p:sp>
      <p:sp>
        <p:nvSpPr>
          <p:cNvPr id="5" name="Notizenplatzhalter 4"/>
          <p:cNvSpPr>
            <a:spLocks noGrp="1"/>
          </p:cNvSpPr>
          <p:nvPr>
            <p:ph type="body" sz="quarter" idx="3"/>
          </p:nvPr>
        </p:nvSpPr>
        <p:spPr>
          <a:xfrm>
            <a:off x="1023462" y="3416540"/>
            <a:ext cx="8187690" cy="2795349"/>
          </a:xfrm>
          <a:prstGeom prst="rect">
            <a:avLst/>
          </a:prstGeom>
        </p:spPr>
        <p:txBody>
          <a:bodyPr vert="horz" lIns="98978" tIns="49489" rIns="98978" bIns="49489"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15" y="6743105"/>
            <a:ext cx="4434998" cy="356196"/>
          </a:xfrm>
          <a:prstGeom prst="rect">
            <a:avLst/>
          </a:prstGeom>
        </p:spPr>
        <p:txBody>
          <a:bodyPr vert="horz" lIns="98978" tIns="49489" rIns="98978" bIns="49489" rtlCol="0" anchor="b"/>
          <a:lstStyle>
            <a:lvl1pPr algn="l">
              <a:defRPr sz="1300">
                <a:latin typeface="Segoe UI Emoji" panose="020B0502040204020203" pitchFamily="34" charset="0"/>
              </a:defRPr>
            </a:lvl1pPr>
          </a:lstStyle>
          <a:p>
            <a:endParaRPr lang="de-DE" dirty="0"/>
          </a:p>
        </p:txBody>
      </p:sp>
      <p:sp>
        <p:nvSpPr>
          <p:cNvPr id="7" name="Foliennummernplatzhalter 6"/>
          <p:cNvSpPr>
            <a:spLocks noGrp="1"/>
          </p:cNvSpPr>
          <p:nvPr>
            <p:ph type="sldNum" sz="quarter" idx="5"/>
          </p:nvPr>
        </p:nvSpPr>
        <p:spPr>
          <a:xfrm>
            <a:off x="5797261" y="6743105"/>
            <a:ext cx="4434998" cy="356196"/>
          </a:xfrm>
          <a:prstGeom prst="rect">
            <a:avLst/>
          </a:prstGeom>
        </p:spPr>
        <p:txBody>
          <a:bodyPr vert="horz" lIns="98978" tIns="49489" rIns="98978" bIns="49489" rtlCol="0" anchor="b"/>
          <a:lstStyle>
            <a:lvl1pPr algn="r">
              <a:defRPr sz="1300">
                <a:latin typeface="Segoe UI Emoji" panose="020B0502040204020203" pitchFamily="34" charset="0"/>
              </a:defRPr>
            </a:lvl1pPr>
          </a:lstStyle>
          <a:p>
            <a:fld id="{B61C767F-CAB1-4084-84BB-3BEF121DA279}" type="slidenum">
              <a:rPr lang="de-DE" smtClean="0"/>
              <a:pPr/>
              <a:t>‹Nr.›</a:t>
            </a:fld>
            <a:endParaRPr lang="de-DE" dirty="0"/>
          </a:p>
        </p:txBody>
      </p:sp>
    </p:spTree>
    <p:extLst>
      <p:ext uri="{BB962C8B-B14F-4D97-AF65-F5344CB8AC3E}">
        <p14:creationId xmlns:p14="http://schemas.microsoft.com/office/powerpoint/2010/main" val="4065477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egoe UI Emoji" panose="020B0502040204020203" pitchFamily="34" charset="0"/>
        <a:ea typeface="+mn-ea"/>
        <a:cs typeface="+mn-cs"/>
      </a:defRPr>
    </a:lvl1pPr>
    <a:lvl2pPr marL="457200" algn="l" defTabSz="914400" rtl="0" eaLnBrk="1" latinLnBrk="0" hangingPunct="1">
      <a:defRPr sz="1200" kern="1200">
        <a:solidFill>
          <a:schemeClr val="tx1"/>
        </a:solidFill>
        <a:latin typeface="Segoe UI Emoji" panose="020B0502040204020203" pitchFamily="34" charset="0"/>
        <a:ea typeface="+mn-ea"/>
        <a:cs typeface="+mn-cs"/>
      </a:defRPr>
    </a:lvl2pPr>
    <a:lvl3pPr marL="914400" algn="l" defTabSz="914400" rtl="0" eaLnBrk="1" latinLnBrk="0" hangingPunct="1">
      <a:defRPr sz="1200" kern="1200">
        <a:solidFill>
          <a:schemeClr val="tx1"/>
        </a:solidFill>
        <a:latin typeface="Segoe UI Emoji" panose="020B0502040204020203" pitchFamily="34" charset="0"/>
        <a:ea typeface="+mn-ea"/>
        <a:cs typeface="+mn-cs"/>
      </a:defRPr>
    </a:lvl3pPr>
    <a:lvl4pPr marL="1371600" algn="l" defTabSz="914400" rtl="0" eaLnBrk="1" latinLnBrk="0" hangingPunct="1">
      <a:defRPr sz="1200" kern="1200">
        <a:solidFill>
          <a:schemeClr val="tx1"/>
        </a:solidFill>
        <a:latin typeface="Segoe UI Emoji" panose="020B0502040204020203" pitchFamily="34" charset="0"/>
        <a:ea typeface="+mn-ea"/>
        <a:cs typeface="+mn-cs"/>
      </a:defRPr>
    </a:lvl4pPr>
    <a:lvl5pPr marL="1828800" algn="l" defTabSz="914400" rtl="0" eaLnBrk="1" latinLnBrk="0" hangingPunct="1">
      <a:defRPr sz="1200" kern="1200">
        <a:solidFill>
          <a:schemeClr val="tx1"/>
        </a:solidFill>
        <a:latin typeface="Segoe UI Emoji" panose="020B050204020402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solidFill>
                  <a:srgbClr val="D40050"/>
                </a:solidFill>
              </a:rPr>
              <a:t>Phonologische Bewusstheit </a:t>
            </a:r>
            <a:r>
              <a:rPr lang="de-DE" dirty="0"/>
              <a:t>im weiteren und engeren Sinn</a:t>
            </a:r>
          </a:p>
          <a:p>
            <a:r>
              <a:rPr lang="de-DE" dirty="0">
                <a:solidFill>
                  <a:srgbClr val="D40050"/>
                </a:solidFill>
              </a:rPr>
              <a:t>Schriftspracherwerb</a:t>
            </a:r>
            <a:r>
              <a:rPr lang="de-DE" dirty="0"/>
              <a:t>, passend zu allen (!) </a:t>
            </a:r>
            <a:r>
              <a:rPr lang="de-DE" dirty="0" err="1"/>
              <a:t>Fibellehrgängen</a:t>
            </a:r>
            <a:endParaRPr lang="de-DE" dirty="0"/>
          </a:p>
          <a:p>
            <a:r>
              <a:rPr lang="de-DE" dirty="0">
                <a:solidFill>
                  <a:srgbClr val="D40050"/>
                </a:solidFill>
              </a:rPr>
              <a:t>Leseförderung</a:t>
            </a:r>
            <a:r>
              <a:rPr lang="de-DE" dirty="0"/>
              <a:t>: Lesetechnik und Leseverstehen (Wortebene)</a:t>
            </a:r>
          </a:p>
          <a:p>
            <a:r>
              <a:rPr lang="de-DE" dirty="0">
                <a:solidFill>
                  <a:srgbClr val="D40050"/>
                </a:solidFill>
              </a:rPr>
              <a:t>Schreibförderung</a:t>
            </a:r>
            <a:r>
              <a:rPr lang="de-DE" dirty="0"/>
              <a:t>: Wort-, Satz- bis Impulse zur Textebene</a:t>
            </a:r>
          </a:p>
          <a:p>
            <a:r>
              <a:rPr lang="de-DE" dirty="0">
                <a:solidFill>
                  <a:srgbClr val="D40050"/>
                </a:solidFill>
              </a:rPr>
              <a:t>Rechtschreibstrategien</a:t>
            </a:r>
            <a:r>
              <a:rPr lang="de-DE" dirty="0"/>
              <a:t> und (individueller) Grundwortschatz</a:t>
            </a:r>
          </a:p>
          <a:p>
            <a:r>
              <a:rPr lang="de-DE" dirty="0">
                <a:solidFill>
                  <a:srgbClr val="D40050"/>
                </a:solidFill>
              </a:rPr>
              <a:t>Aussprachetraining</a:t>
            </a:r>
            <a:r>
              <a:rPr lang="de-DE" dirty="0"/>
              <a:t>: Fokus auf bestimmte Laute und/oder phonologische Prozesse</a:t>
            </a:r>
          </a:p>
          <a:p>
            <a:r>
              <a:rPr lang="de-DE" dirty="0">
                <a:solidFill>
                  <a:srgbClr val="D40050"/>
                </a:solidFill>
              </a:rPr>
              <a:t>Wortschatzförderung</a:t>
            </a:r>
            <a:r>
              <a:rPr lang="de-DE" dirty="0"/>
              <a:t>: Training von Wortfeldern oder individueller Grundwortschätze</a:t>
            </a:r>
          </a:p>
          <a:p>
            <a:r>
              <a:rPr lang="de-DE" dirty="0">
                <a:solidFill>
                  <a:srgbClr val="D40050"/>
                </a:solidFill>
              </a:rPr>
              <a:t>Grammatikförderung</a:t>
            </a:r>
            <a:r>
              <a:rPr lang="de-DE" dirty="0"/>
              <a:t>: Artikeltraining, Kasus, Verben, Nomen</a:t>
            </a:r>
          </a:p>
          <a:p>
            <a:r>
              <a:rPr lang="de-DE" dirty="0">
                <a:solidFill>
                  <a:srgbClr val="D40050"/>
                </a:solidFill>
              </a:rPr>
              <a:t>Sprachverstehen</a:t>
            </a:r>
            <a:r>
              <a:rPr lang="de-DE" dirty="0"/>
              <a:t>: Monitoring des Sprachverstehens, Sprachverstehen auf Wortebene sowie im kommunikativen Handeln beim Einsatz der Materialien</a:t>
            </a:r>
          </a:p>
        </p:txBody>
      </p:sp>
      <p:sp>
        <p:nvSpPr>
          <p:cNvPr id="4" name="Foliennummernplatzhalter 3"/>
          <p:cNvSpPr>
            <a:spLocks noGrp="1"/>
          </p:cNvSpPr>
          <p:nvPr>
            <p:ph type="sldNum" sz="quarter" idx="5"/>
          </p:nvPr>
        </p:nvSpPr>
        <p:spPr/>
        <p:txBody>
          <a:bodyPr/>
          <a:lstStyle/>
          <a:p>
            <a:fld id="{B61C767F-CAB1-4084-84BB-3BEF121DA279}" type="slidenum">
              <a:rPr lang="de-DE" smtClean="0"/>
              <a:pPr/>
              <a:t>4</a:t>
            </a:fld>
            <a:endParaRPr lang="de-DE" dirty="0"/>
          </a:p>
        </p:txBody>
      </p:sp>
    </p:spTree>
    <p:extLst>
      <p:ext uri="{BB962C8B-B14F-4D97-AF65-F5344CB8AC3E}">
        <p14:creationId xmlns:p14="http://schemas.microsoft.com/office/powerpoint/2010/main" val="1971682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2900" lvl="0" indent="-342900">
              <a:lnSpc>
                <a:spcPct val="115000"/>
              </a:lnSpc>
              <a:buFont typeface="+mj-lt"/>
              <a:buAutoNum type="arabicPeriod"/>
            </a:pPr>
            <a:r>
              <a:rPr lang="de-DE" sz="1800" b="1" dirty="0">
                <a:effectLst/>
                <a:latin typeface="Arial" panose="020B0604020202020204" pitchFamily="34" charset="0"/>
                <a:ea typeface="Arial" panose="020B0604020202020204" pitchFamily="34" charset="0"/>
              </a:rPr>
              <a:t>Layout oder Spielform wählen</a:t>
            </a:r>
            <a:r>
              <a:rPr lang="de-DE" sz="1800" dirty="0">
                <a:effectLst/>
                <a:latin typeface="Arial" panose="020B0604020202020204" pitchFamily="34" charset="0"/>
                <a:ea typeface="Arial" panose="020B0604020202020204" pitchFamily="34" charset="0"/>
              </a:rPr>
              <a:t>: Je nach Werkstatt wählt man ein Layout aus, das man gestalten möchte, z.B. hier ein Wort-Bild-Paare-Spiel.</a:t>
            </a:r>
          </a:p>
          <a:p>
            <a:pPr marL="342900" lvl="0" indent="-342900">
              <a:lnSpc>
                <a:spcPct val="115000"/>
              </a:lnSpc>
              <a:buFont typeface="+mj-lt"/>
              <a:buAutoNum type="arabicPeriod"/>
            </a:pPr>
            <a:r>
              <a:rPr lang="de-DE" sz="1800" b="1" dirty="0">
                <a:effectLst/>
                <a:latin typeface="Arial" panose="020B0604020202020204" pitchFamily="34" charset="0"/>
                <a:ea typeface="Arial" panose="020B0604020202020204" pitchFamily="34" charset="0"/>
              </a:rPr>
              <a:t>Nach Begriffen suchen</a:t>
            </a:r>
            <a:r>
              <a:rPr lang="de-DE" sz="1800" dirty="0">
                <a:effectLst/>
                <a:latin typeface="Arial" panose="020B0604020202020204" pitchFamily="34" charset="0"/>
                <a:ea typeface="Arial" panose="020B0604020202020204" pitchFamily="34" charset="0"/>
              </a:rPr>
              <a:t>: Mit verschiedenen Suchfunktionen findet man schnell geeignete Wörter, z.B. mit einem Klick nur lautgetreue Wörter, zu einem Wortfeld, mit einem bestimmten Artikel, mit einer maximalen Silbenzahl, mit nur bekannten Buchstaben (z.B. „</a:t>
            </a:r>
            <a:r>
              <a:rPr lang="de-DE" sz="1800" dirty="0" err="1">
                <a:effectLst/>
                <a:latin typeface="Arial" panose="020B0604020202020204" pitchFamily="34" charset="0"/>
                <a:ea typeface="Arial" panose="020B0604020202020204" pitchFamily="34" charset="0"/>
              </a:rPr>
              <a:t>maeiourstln</a:t>
            </a:r>
            <a:r>
              <a:rPr lang="de-DE" sz="1800" dirty="0">
                <a:effectLst/>
                <a:latin typeface="Arial" panose="020B0604020202020204" pitchFamily="34" charset="0"/>
                <a:ea typeface="Arial" panose="020B0604020202020204" pitchFamily="34" charset="0"/>
              </a:rPr>
              <a:t>“), mit einer bestimmten Rechtschreibbesonderheit (z.B. „ah“), mit einer bestimmten Auslautschreibweise (z.B. „*d“ für Wörter mit „d“ am Wortende), … </a:t>
            </a:r>
          </a:p>
          <a:p>
            <a:pPr marL="342900" lvl="0" indent="-342900">
              <a:lnSpc>
                <a:spcPct val="115000"/>
              </a:lnSpc>
              <a:buFont typeface="+mj-lt"/>
              <a:buAutoNum type="arabicPeriod"/>
            </a:pPr>
            <a:r>
              <a:rPr lang="de-DE" sz="1800" b="1" dirty="0">
                <a:effectLst/>
                <a:latin typeface="Arial" panose="020B0604020202020204" pitchFamily="34" charset="0"/>
                <a:ea typeface="Arial" panose="020B0604020202020204" pitchFamily="34" charset="0"/>
              </a:rPr>
              <a:t>Begriffe wählen</a:t>
            </a:r>
            <a:r>
              <a:rPr lang="de-DE" sz="1800" dirty="0">
                <a:effectLst/>
                <a:latin typeface="Arial" panose="020B0604020202020204" pitchFamily="34" charset="0"/>
                <a:ea typeface="Arial" panose="020B0604020202020204" pitchFamily="34" charset="0"/>
              </a:rPr>
              <a:t>: Aus den gefundenen Begriffen wählt man alle oder nur bestimmte für das eigene Lernmaterial aus. </a:t>
            </a:r>
          </a:p>
          <a:p>
            <a:pPr marL="342900" lvl="0" indent="-342900">
              <a:lnSpc>
                <a:spcPct val="115000"/>
              </a:lnSpc>
              <a:buFont typeface="+mj-lt"/>
              <a:buAutoNum type="arabicPeriod"/>
            </a:pPr>
            <a:r>
              <a:rPr lang="de-DE" sz="1800" b="1" dirty="0">
                <a:effectLst/>
                <a:latin typeface="Arial" panose="020B0604020202020204" pitchFamily="34" charset="0"/>
                <a:ea typeface="Arial" panose="020B0604020202020204" pitchFamily="34" charset="0"/>
              </a:rPr>
              <a:t>Seiten festlegen</a:t>
            </a:r>
            <a:r>
              <a:rPr lang="de-DE" sz="1800" dirty="0">
                <a:effectLst/>
                <a:latin typeface="Arial" panose="020B0604020202020204" pitchFamily="34" charset="0"/>
                <a:ea typeface="Arial" panose="020B0604020202020204" pitchFamily="34" charset="0"/>
              </a:rPr>
              <a:t>: Nochmal individuelle Hilfestellungen festlegen, z.B. „Artikel einblenden“, Lineatur konfigurieren, Hervorhebungen einstellen (z.B. Silbe, Rechtschreibbesonderheit, Morphem), Wortarten visualisieren, …</a:t>
            </a:r>
          </a:p>
          <a:p>
            <a:endParaRPr lang="de-DE" dirty="0"/>
          </a:p>
        </p:txBody>
      </p:sp>
      <p:sp>
        <p:nvSpPr>
          <p:cNvPr id="4" name="Foliennummernplatzhalter 3"/>
          <p:cNvSpPr>
            <a:spLocks noGrp="1"/>
          </p:cNvSpPr>
          <p:nvPr>
            <p:ph type="sldNum" sz="quarter" idx="5"/>
          </p:nvPr>
        </p:nvSpPr>
        <p:spPr/>
        <p:txBody>
          <a:bodyPr/>
          <a:lstStyle/>
          <a:p>
            <a:fld id="{B61C767F-CAB1-4084-84BB-3BEF121DA279}" type="slidenum">
              <a:rPr lang="de-DE" smtClean="0"/>
              <a:pPr/>
              <a:t>9</a:t>
            </a:fld>
            <a:endParaRPr lang="de-DE" dirty="0"/>
          </a:p>
        </p:txBody>
      </p:sp>
    </p:spTree>
    <p:extLst>
      <p:ext uri="{BB962C8B-B14F-4D97-AF65-F5344CB8AC3E}">
        <p14:creationId xmlns:p14="http://schemas.microsoft.com/office/powerpoint/2010/main" val="2242503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2900" lvl="0" indent="-342900">
              <a:lnSpc>
                <a:spcPct val="115000"/>
              </a:lnSpc>
              <a:buFont typeface="+mj-lt"/>
              <a:buAutoNum type="arabicPeriod"/>
            </a:pPr>
            <a:r>
              <a:rPr lang="de-DE" sz="1800" b="1" dirty="0">
                <a:effectLst/>
                <a:latin typeface="Arial" panose="020B0604020202020204" pitchFamily="34" charset="0"/>
                <a:ea typeface="Arial" panose="020B0604020202020204" pitchFamily="34" charset="0"/>
              </a:rPr>
              <a:t>Layout oder Spielform wählen</a:t>
            </a:r>
            <a:r>
              <a:rPr lang="de-DE" sz="1800" dirty="0">
                <a:effectLst/>
                <a:latin typeface="Arial" panose="020B0604020202020204" pitchFamily="34" charset="0"/>
                <a:ea typeface="Arial" panose="020B0604020202020204" pitchFamily="34" charset="0"/>
              </a:rPr>
              <a:t>: Je nach Werkstatt wählt man ein Layout aus, das man gestalten möchte, z.B. hier ein Wort-Bild-Paare-Spiel.</a:t>
            </a:r>
          </a:p>
          <a:p>
            <a:pPr marL="342900" lvl="0" indent="-342900">
              <a:lnSpc>
                <a:spcPct val="115000"/>
              </a:lnSpc>
              <a:buFont typeface="+mj-lt"/>
              <a:buAutoNum type="arabicPeriod"/>
            </a:pPr>
            <a:r>
              <a:rPr lang="de-DE" sz="1800" b="1" dirty="0">
                <a:effectLst/>
                <a:latin typeface="Arial" panose="020B0604020202020204" pitchFamily="34" charset="0"/>
                <a:ea typeface="Arial" panose="020B0604020202020204" pitchFamily="34" charset="0"/>
              </a:rPr>
              <a:t>Nach Begriffen suchen</a:t>
            </a:r>
            <a:r>
              <a:rPr lang="de-DE" sz="1800" dirty="0">
                <a:effectLst/>
                <a:latin typeface="Arial" panose="020B0604020202020204" pitchFamily="34" charset="0"/>
                <a:ea typeface="Arial" panose="020B0604020202020204" pitchFamily="34" charset="0"/>
              </a:rPr>
              <a:t>: Mit verschiedenen Suchfunktionen findet man schnell geeignete Wörter, z.B. mit einem Klick nur lautgetreue Wörter, zu einem Wortfeld, mit einem bestimmten Artikel, mit einer maximalen Silbenzahl, mit nur bekannten Buchstaben (z.B. „</a:t>
            </a:r>
            <a:r>
              <a:rPr lang="de-DE" sz="1800" dirty="0" err="1">
                <a:effectLst/>
                <a:latin typeface="Arial" panose="020B0604020202020204" pitchFamily="34" charset="0"/>
                <a:ea typeface="Arial" panose="020B0604020202020204" pitchFamily="34" charset="0"/>
              </a:rPr>
              <a:t>maeiourstln</a:t>
            </a:r>
            <a:r>
              <a:rPr lang="de-DE" sz="1800" dirty="0">
                <a:effectLst/>
                <a:latin typeface="Arial" panose="020B0604020202020204" pitchFamily="34" charset="0"/>
                <a:ea typeface="Arial" panose="020B0604020202020204" pitchFamily="34" charset="0"/>
              </a:rPr>
              <a:t>“), mit einer bestimmten Rechtschreibbesonderheit (z.B. „ah“), mit einer bestimmten Auslautschreibweise (z.B. „*d“ für Wörter mit „d“ am Wortende), … </a:t>
            </a:r>
          </a:p>
          <a:p>
            <a:pPr marL="342900" lvl="0" indent="-342900">
              <a:lnSpc>
                <a:spcPct val="115000"/>
              </a:lnSpc>
              <a:buFont typeface="+mj-lt"/>
              <a:buAutoNum type="arabicPeriod"/>
            </a:pPr>
            <a:r>
              <a:rPr lang="de-DE" sz="1800" b="1" dirty="0">
                <a:effectLst/>
                <a:latin typeface="Arial" panose="020B0604020202020204" pitchFamily="34" charset="0"/>
                <a:ea typeface="Arial" panose="020B0604020202020204" pitchFamily="34" charset="0"/>
              </a:rPr>
              <a:t>Begriffe wählen</a:t>
            </a:r>
            <a:r>
              <a:rPr lang="de-DE" sz="1800" dirty="0">
                <a:effectLst/>
                <a:latin typeface="Arial" panose="020B0604020202020204" pitchFamily="34" charset="0"/>
                <a:ea typeface="Arial" panose="020B0604020202020204" pitchFamily="34" charset="0"/>
              </a:rPr>
              <a:t>: Aus den gefundenen Begriffen wählt man alle oder nur bestimmte für das eigene Lernmaterial aus. </a:t>
            </a:r>
          </a:p>
          <a:p>
            <a:pPr marL="342900" lvl="0" indent="-342900">
              <a:lnSpc>
                <a:spcPct val="115000"/>
              </a:lnSpc>
              <a:buFont typeface="+mj-lt"/>
              <a:buAutoNum type="arabicPeriod"/>
            </a:pPr>
            <a:r>
              <a:rPr lang="de-DE" sz="1800" b="1" dirty="0">
                <a:effectLst/>
                <a:latin typeface="Arial" panose="020B0604020202020204" pitchFamily="34" charset="0"/>
                <a:ea typeface="Arial" panose="020B0604020202020204" pitchFamily="34" charset="0"/>
              </a:rPr>
              <a:t>Seiten festlegen</a:t>
            </a:r>
            <a:r>
              <a:rPr lang="de-DE" sz="1800" dirty="0">
                <a:effectLst/>
                <a:latin typeface="Arial" panose="020B0604020202020204" pitchFamily="34" charset="0"/>
                <a:ea typeface="Arial" panose="020B0604020202020204" pitchFamily="34" charset="0"/>
              </a:rPr>
              <a:t>: Nochmal individuelle Hilfestellungen festlegen, z.B. „Artikel einblenden“, Lineatur konfigurieren, Hervorhebungen einstellen (z.B. Silbe, Rechtschreibbesonderheit, Morphem), Wortarten visualisieren, …</a:t>
            </a:r>
          </a:p>
          <a:p>
            <a:endParaRPr lang="de-DE" dirty="0"/>
          </a:p>
        </p:txBody>
      </p:sp>
      <p:sp>
        <p:nvSpPr>
          <p:cNvPr id="4" name="Foliennummernplatzhalter 3"/>
          <p:cNvSpPr>
            <a:spLocks noGrp="1"/>
          </p:cNvSpPr>
          <p:nvPr>
            <p:ph type="sldNum" sz="quarter" idx="5"/>
          </p:nvPr>
        </p:nvSpPr>
        <p:spPr/>
        <p:txBody>
          <a:bodyPr/>
          <a:lstStyle/>
          <a:p>
            <a:fld id="{B61C767F-CAB1-4084-84BB-3BEF121DA279}" type="slidenum">
              <a:rPr lang="de-DE" smtClean="0"/>
              <a:pPr/>
              <a:t>10</a:t>
            </a:fld>
            <a:endParaRPr lang="de-DE" dirty="0"/>
          </a:p>
        </p:txBody>
      </p:sp>
    </p:spTree>
    <p:extLst>
      <p:ext uri="{BB962C8B-B14F-4D97-AF65-F5344CB8AC3E}">
        <p14:creationId xmlns:p14="http://schemas.microsoft.com/office/powerpoint/2010/main" val="1347346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Wörterliste in verschiedenen Werkstätten</a:t>
            </a:r>
          </a:p>
        </p:txBody>
      </p:sp>
      <p:sp>
        <p:nvSpPr>
          <p:cNvPr id="4" name="Foliennummernplatzhalter 3"/>
          <p:cNvSpPr>
            <a:spLocks noGrp="1"/>
          </p:cNvSpPr>
          <p:nvPr>
            <p:ph type="sldNum" sz="quarter" idx="5"/>
          </p:nvPr>
        </p:nvSpPr>
        <p:spPr/>
        <p:txBody>
          <a:bodyPr/>
          <a:lstStyle/>
          <a:p>
            <a:fld id="{3EEF13E9-B373-44BF-A1AE-AFD965DF6B44}" type="slidenum">
              <a:rPr lang="de-DE" smtClean="0"/>
              <a:t>11</a:t>
            </a:fld>
            <a:endParaRPr lang="de-DE"/>
          </a:p>
        </p:txBody>
      </p:sp>
    </p:spTree>
    <p:extLst>
      <p:ext uri="{BB962C8B-B14F-4D97-AF65-F5344CB8AC3E}">
        <p14:creationId xmlns:p14="http://schemas.microsoft.com/office/powerpoint/2010/main" val="3146454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Aber auch innerhalb der Werkstatt: In Sekundenschnelle wird aus den Bild-Wortkarten ein Arbeitsblatt oder ein Lernspiel!</a:t>
            </a:r>
          </a:p>
        </p:txBody>
      </p:sp>
      <p:sp>
        <p:nvSpPr>
          <p:cNvPr id="4" name="Foliennummernplatzhalter 3"/>
          <p:cNvSpPr>
            <a:spLocks noGrp="1"/>
          </p:cNvSpPr>
          <p:nvPr>
            <p:ph type="sldNum" sz="quarter" idx="5"/>
          </p:nvPr>
        </p:nvSpPr>
        <p:spPr/>
        <p:txBody>
          <a:bodyPr/>
          <a:lstStyle/>
          <a:p>
            <a:fld id="{3EEF13E9-B373-44BF-A1AE-AFD965DF6B44}" type="slidenum">
              <a:rPr lang="de-DE" smtClean="0"/>
              <a:t>12</a:t>
            </a:fld>
            <a:endParaRPr lang="de-DE"/>
          </a:p>
        </p:txBody>
      </p:sp>
    </p:spTree>
    <p:extLst>
      <p:ext uri="{BB962C8B-B14F-4D97-AF65-F5344CB8AC3E}">
        <p14:creationId xmlns:p14="http://schemas.microsoft.com/office/powerpoint/2010/main" val="2589848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61C767F-CAB1-4084-84BB-3BEF121DA279}" type="slidenum">
              <a:rPr lang="de-DE" smtClean="0"/>
              <a:pPr/>
              <a:t>13</a:t>
            </a:fld>
            <a:endParaRPr lang="de-DE" dirty="0"/>
          </a:p>
        </p:txBody>
      </p:sp>
    </p:spTree>
    <p:extLst>
      <p:ext uri="{BB962C8B-B14F-4D97-AF65-F5344CB8AC3E}">
        <p14:creationId xmlns:p14="http://schemas.microsoft.com/office/powerpoint/2010/main" val="507452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938480" y="5266340"/>
            <a:ext cx="5156608" cy="301261"/>
          </a:xfrm>
        </p:spPr>
        <p:txBody>
          <a:bodyPr/>
          <a:lstStyle/>
          <a:p>
            <a:endParaRPr lang="de-DE" dirty="0"/>
          </a:p>
        </p:txBody>
      </p:sp>
      <p:sp>
        <p:nvSpPr>
          <p:cNvPr id="4" name="Foliennummernplatzhalter 3"/>
          <p:cNvSpPr>
            <a:spLocks noGrp="1"/>
          </p:cNvSpPr>
          <p:nvPr>
            <p:ph type="sldNum" sz="quarter" idx="10"/>
          </p:nvPr>
        </p:nvSpPr>
        <p:spPr/>
        <p:txBody>
          <a:bodyPr/>
          <a:lstStyle/>
          <a:p>
            <a:pPr>
              <a:defRPr/>
            </a:pPr>
            <a:fld id="{EF7B11EB-DC0D-4255-8F0E-9F2FBFB0533F}" type="slidenum">
              <a:rPr lang="de-DE" smtClean="0"/>
              <a:pPr>
                <a:defRPr/>
              </a:pPr>
              <a:t>17</a:t>
            </a:fld>
            <a:endParaRPr lang="de-DE" dirty="0"/>
          </a:p>
        </p:txBody>
      </p:sp>
    </p:spTree>
    <p:extLst>
      <p:ext uri="{BB962C8B-B14F-4D97-AF65-F5344CB8AC3E}">
        <p14:creationId xmlns:p14="http://schemas.microsoft.com/office/powerpoint/2010/main" val="843767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938480" y="5266340"/>
            <a:ext cx="5156608" cy="301261"/>
          </a:xfrm>
        </p:spPr>
        <p:txBody>
          <a:bodyPr/>
          <a:lstStyle/>
          <a:p>
            <a:endParaRPr lang="de-DE" dirty="0"/>
          </a:p>
        </p:txBody>
      </p:sp>
      <p:sp>
        <p:nvSpPr>
          <p:cNvPr id="4" name="Foliennummernplatzhalter 3"/>
          <p:cNvSpPr>
            <a:spLocks noGrp="1"/>
          </p:cNvSpPr>
          <p:nvPr>
            <p:ph type="sldNum" sz="quarter" idx="10"/>
          </p:nvPr>
        </p:nvSpPr>
        <p:spPr/>
        <p:txBody>
          <a:bodyPr/>
          <a:lstStyle/>
          <a:p>
            <a:pPr>
              <a:defRPr/>
            </a:pPr>
            <a:fld id="{EF7B11EB-DC0D-4255-8F0E-9F2FBFB0533F}" type="slidenum">
              <a:rPr lang="de-DE" smtClean="0"/>
              <a:pPr>
                <a:defRPr/>
              </a:pPr>
              <a:t>21</a:t>
            </a:fld>
            <a:endParaRPr lang="de-DE" dirty="0"/>
          </a:p>
        </p:txBody>
      </p:sp>
    </p:spTree>
    <p:extLst>
      <p:ext uri="{BB962C8B-B14F-4D97-AF65-F5344CB8AC3E}">
        <p14:creationId xmlns:p14="http://schemas.microsoft.com/office/powerpoint/2010/main" val="3094429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i="1" dirty="0"/>
              <a:t>Als Spielstein dient ein Lupenzauber-Spielstein, bzw. eine "Plastikdose mit Lupendeckel", wie sie im geologischen Fachhandel erhältlich ist (eine Art Lupenglas; bitte im Internet nach "Plastikdose mit Lupendeckel" suchen, dann erscheinen einige Shops mit Bestellmöglichkeit). In die Dose wird ein roter, transparenter Plastikchip gelegt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1"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i="1" dirty="0"/>
              <a:t>Der Lupendeckel vergrößert die Rechtschreibbesonderheit nochmal und lässt sie ins Auge springen</a:t>
            </a:r>
          </a:p>
          <a:p>
            <a:endParaRPr lang="de-DE" dirty="0"/>
          </a:p>
          <a:p>
            <a:endParaRPr lang="de-DE" dirty="0"/>
          </a:p>
        </p:txBody>
      </p:sp>
      <p:sp>
        <p:nvSpPr>
          <p:cNvPr id="4" name="Foliennummernplatzhalter 3"/>
          <p:cNvSpPr>
            <a:spLocks noGrp="1"/>
          </p:cNvSpPr>
          <p:nvPr>
            <p:ph type="sldNum" sz="quarter" idx="5"/>
          </p:nvPr>
        </p:nvSpPr>
        <p:spPr/>
        <p:txBody>
          <a:bodyPr/>
          <a:lstStyle/>
          <a:p>
            <a:fld id="{3EEF13E9-B373-44BF-A1AE-AFD965DF6B44}" type="slidenum">
              <a:rPr lang="de-DE" smtClean="0"/>
              <a:t>25</a:t>
            </a:fld>
            <a:endParaRPr lang="de-DE"/>
          </a:p>
        </p:txBody>
      </p:sp>
    </p:spTree>
    <p:extLst>
      <p:ext uri="{BB962C8B-B14F-4D97-AF65-F5344CB8AC3E}">
        <p14:creationId xmlns:p14="http://schemas.microsoft.com/office/powerpoint/2010/main" val="272570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EEF13E9-B373-44BF-A1AE-AFD965DF6B44}" type="slidenum">
              <a:rPr lang="de-DE" smtClean="0"/>
              <a:t>26</a:t>
            </a:fld>
            <a:endParaRPr lang="de-DE"/>
          </a:p>
        </p:txBody>
      </p:sp>
    </p:spTree>
    <p:extLst>
      <p:ext uri="{BB962C8B-B14F-4D97-AF65-F5344CB8AC3E}">
        <p14:creationId xmlns:p14="http://schemas.microsoft.com/office/powerpoint/2010/main" val="300383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Grp="1" noRot="1" noChangeAspect="1" noChangeArrowheads="1"/>
          </p:cNvSpPr>
          <p:nvPr>
            <p:ph type="sldImg"/>
          </p:nvPr>
        </p:nvSpPr>
        <p:spPr>
          <a:xfrm>
            <a:off x="2128838" y="588963"/>
            <a:ext cx="5233987" cy="2943225"/>
          </a:xfrm>
        </p:spPr>
      </p:sp>
      <p:sp>
        <p:nvSpPr>
          <p:cNvPr id="61442" name="Rectangle 2"/>
          <p:cNvSpPr>
            <a:spLocks noGrp="1" noChangeArrowheads="1"/>
          </p:cNvSpPr>
          <p:nvPr>
            <p:ph type="body" idx="1"/>
          </p:nvPr>
        </p:nvSpPr>
        <p:spPr>
          <a:xfrm>
            <a:off x="1266789" y="3728582"/>
            <a:ext cx="6960524" cy="3963659"/>
          </a:xfrm>
        </p:spPr>
        <p:txBody>
          <a:bodyPr/>
          <a:lstStyle/>
          <a:p>
            <a:pPr algn="ctr" defTabSz="869701"/>
            <a:r>
              <a:rPr lang="de-DE" sz="10400">
                <a:solidFill>
                  <a:srgbClr val="444444"/>
                </a:solidFill>
                <a:latin typeface="Helvetica Light" pitchFamily="1" charset="0"/>
                <a:sym typeface="Helvetica Light" pitchFamily="1" charset="0"/>
              </a:rPr>
              <a:t>Unter</a:t>
            </a:r>
            <a:r>
              <a:rPr lang="de-DE" sz="10400">
                <a:solidFill>
                  <a:srgbClr val="606060"/>
                </a:solidFill>
                <a:latin typeface="Helvetica Light" pitchFamily="1" charset="0"/>
                <a:sym typeface="Helvetica Light" pitchFamily="1" charset="0"/>
              </a:rPr>
              <a:t>stützung</a:t>
            </a:r>
          </a:p>
          <a:p>
            <a:pPr defTabSz="869701"/>
            <a:endParaRPr lang="de-DE" b="1">
              <a:latin typeface="Lucida Grande" pitchFamily="1" charset="0"/>
            </a:endParaRPr>
          </a:p>
          <a:p>
            <a:pPr defTabSz="869701"/>
            <a:r>
              <a:rPr lang="de-DE" b="1">
                <a:latin typeface="Lucida Grande" pitchFamily="1" charset="0"/>
              </a:rPr>
              <a:t>Der Lehrkraft durch...</a:t>
            </a:r>
          </a:p>
          <a:p>
            <a:pPr defTabSz="869701"/>
            <a:r>
              <a:rPr lang="de-DE">
                <a:latin typeface="Lucida Grande" pitchFamily="1" charset="0"/>
              </a:rPr>
              <a:t>angebotenen Strategien</a:t>
            </a:r>
          </a:p>
          <a:p>
            <a:pPr defTabSz="869701"/>
            <a:endParaRPr lang="de-DE">
              <a:latin typeface="Lucida Grande" pitchFamily="1" charset="0"/>
            </a:endParaRPr>
          </a:p>
          <a:p>
            <a:pPr defTabSz="869701"/>
            <a:r>
              <a:rPr lang="de-DE" b="1">
                <a:latin typeface="Lucida Grande" pitchFamily="1" charset="0"/>
              </a:rPr>
              <a:t>Der Schüler durch ...</a:t>
            </a:r>
          </a:p>
          <a:p>
            <a:pPr defTabSz="869701"/>
            <a:r>
              <a:rPr lang="de-DE">
                <a:latin typeface="Lucida Grande" pitchFamily="1" charset="0"/>
              </a:rPr>
              <a:t>Strategien</a:t>
            </a:r>
          </a:p>
          <a:p>
            <a:pPr defTabSz="869701"/>
            <a:r>
              <a:rPr lang="de-DE">
                <a:latin typeface="Lucida Grande" pitchFamily="1" charset="0"/>
              </a:rPr>
              <a:t>Chancen zum „Richtig Schreiben</a:t>
            </a:r>
            <a:r>
              <a:rPr lang="ja-JP" altLang="de-DE">
                <a:latin typeface="Lucida Grande" pitchFamily="1" charset="0"/>
              </a:rPr>
              <a:t>“</a:t>
            </a:r>
            <a:endParaRPr lang="de-DE" altLang="ja-JP">
              <a:latin typeface="Lucida Grande" pitchFamily="1" charset="0"/>
            </a:endParaRPr>
          </a:p>
          <a:p>
            <a:pPr defTabSz="869701"/>
            <a:r>
              <a:rPr lang="de-DE">
                <a:latin typeface="Lucida Grande" pitchFamily="1" charset="0"/>
              </a:rPr>
              <a:t>Spiel - motivierendes Üben</a:t>
            </a:r>
          </a:p>
          <a:p>
            <a:pPr defTabSz="869701"/>
            <a:r>
              <a:rPr lang="de-DE">
                <a:latin typeface="Lucida Grande" pitchFamily="1" charset="0"/>
              </a:rPr>
              <a:t>zusammen und nicht nur alleine ...</a:t>
            </a:r>
          </a:p>
        </p:txBody>
      </p:sp>
    </p:spTree>
    <p:extLst>
      <p:ext uri="{BB962C8B-B14F-4D97-AF65-F5344CB8AC3E}">
        <p14:creationId xmlns:p14="http://schemas.microsoft.com/office/powerpoint/2010/main" val="3299512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Falsche Begriffe werden noch einmal eingefordert</a:t>
            </a:r>
          </a:p>
          <a:p>
            <a:r>
              <a:rPr lang="de-DE" dirty="0"/>
              <a:t>Neutrales Feedback</a:t>
            </a:r>
          </a:p>
        </p:txBody>
      </p:sp>
      <p:sp>
        <p:nvSpPr>
          <p:cNvPr id="4" name="Foliennummernplatzhalter 3"/>
          <p:cNvSpPr>
            <a:spLocks noGrp="1"/>
          </p:cNvSpPr>
          <p:nvPr>
            <p:ph type="sldNum" sz="quarter" idx="5"/>
          </p:nvPr>
        </p:nvSpPr>
        <p:spPr/>
        <p:txBody>
          <a:bodyPr/>
          <a:lstStyle/>
          <a:p>
            <a:fld id="{3EEF13E9-B373-44BF-A1AE-AFD965DF6B44}" type="slidenum">
              <a:rPr lang="de-DE" smtClean="0"/>
              <a:t>43</a:t>
            </a:fld>
            <a:endParaRPr lang="de-DE"/>
          </a:p>
        </p:txBody>
      </p:sp>
    </p:spTree>
    <p:extLst>
      <p:ext uri="{BB962C8B-B14F-4D97-AF65-F5344CB8AC3E}">
        <p14:creationId xmlns:p14="http://schemas.microsoft.com/office/powerpoint/2010/main" val="2775685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Überprüfen-Haken anklicken: Richtig – Gelegenheit, um nochmal darüber zu sprechen (Metasprache)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Dann muss man nochmal klicken, damit es weitergeht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Hintergrund: Gelegenheit geben, nochmal über das Geübte zu sprechen, nochmal in Ruhe das Richtige ansehen!</a:t>
            </a:r>
          </a:p>
          <a:p>
            <a:endParaRPr lang="de-DE" dirty="0"/>
          </a:p>
        </p:txBody>
      </p:sp>
      <p:sp>
        <p:nvSpPr>
          <p:cNvPr id="4" name="Foliennummernplatzhalter 3"/>
          <p:cNvSpPr>
            <a:spLocks noGrp="1"/>
          </p:cNvSpPr>
          <p:nvPr>
            <p:ph type="sldNum" sz="quarter" idx="5"/>
          </p:nvPr>
        </p:nvSpPr>
        <p:spPr/>
        <p:txBody>
          <a:bodyPr/>
          <a:lstStyle/>
          <a:p>
            <a:fld id="{3EEF13E9-B373-44BF-A1AE-AFD965DF6B44}" type="slidenum">
              <a:rPr lang="de-DE" smtClean="0"/>
              <a:t>44</a:t>
            </a:fld>
            <a:endParaRPr lang="de-DE"/>
          </a:p>
        </p:txBody>
      </p:sp>
    </p:spTree>
    <p:extLst>
      <p:ext uri="{BB962C8B-B14F-4D97-AF65-F5344CB8AC3E}">
        <p14:creationId xmlns:p14="http://schemas.microsoft.com/office/powerpoint/2010/main" val="477775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61C767F-CAB1-4084-84BB-3BEF121DA279}" type="slidenum">
              <a:rPr lang="de-DE" smtClean="0"/>
              <a:pPr/>
              <a:t>50</a:t>
            </a:fld>
            <a:endParaRPr lang="de-DE" dirty="0"/>
          </a:p>
        </p:txBody>
      </p:sp>
    </p:spTree>
    <p:extLst>
      <p:ext uri="{BB962C8B-B14F-4D97-AF65-F5344CB8AC3E}">
        <p14:creationId xmlns:p14="http://schemas.microsoft.com/office/powerpoint/2010/main" val="2439412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61C767F-CAB1-4084-84BB-3BEF121DA279}" type="slidenum">
              <a:rPr lang="de-DE" smtClean="0"/>
              <a:pPr/>
              <a:t>51</a:t>
            </a:fld>
            <a:endParaRPr lang="de-DE" dirty="0"/>
          </a:p>
        </p:txBody>
      </p:sp>
    </p:spTree>
    <p:extLst>
      <p:ext uri="{BB962C8B-B14F-4D97-AF65-F5344CB8AC3E}">
        <p14:creationId xmlns:p14="http://schemas.microsoft.com/office/powerpoint/2010/main" val="1972868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61C767F-CAB1-4084-84BB-3BEF121DA279}" type="slidenum">
              <a:rPr lang="de-DE" smtClean="0"/>
              <a:pPr/>
              <a:t>52</a:t>
            </a:fld>
            <a:endParaRPr lang="de-DE" dirty="0"/>
          </a:p>
        </p:txBody>
      </p:sp>
    </p:spTree>
    <p:extLst>
      <p:ext uri="{BB962C8B-B14F-4D97-AF65-F5344CB8AC3E}">
        <p14:creationId xmlns:p14="http://schemas.microsoft.com/office/powerpoint/2010/main" val="3972386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61C767F-CAB1-4084-84BB-3BEF121DA279}" type="slidenum">
              <a:rPr lang="de-DE" smtClean="0"/>
              <a:pPr/>
              <a:t>54</a:t>
            </a:fld>
            <a:endParaRPr lang="de-DE" dirty="0"/>
          </a:p>
        </p:txBody>
      </p:sp>
    </p:spTree>
    <p:extLst>
      <p:ext uri="{BB962C8B-B14F-4D97-AF65-F5344CB8AC3E}">
        <p14:creationId xmlns:p14="http://schemas.microsoft.com/office/powerpoint/2010/main" val="42203786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Kreativ werden – Zeit sparen</a:t>
            </a:r>
          </a:p>
        </p:txBody>
      </p:sp>
      <p:sp>
        <p:nvSpPr>
          <p:cNvPr id="4" name="Foliennummernplatzhalter 3"/>
          <p:cNvSpPr>
            <a:spLocks noGrp="1"/>
          </p:cNvSpPr>
          <p:nvPr>
            <p:ph type="sldNum" sz="quarter" idx="5"/>
          </p:nvPr>
        </p:nvSpPr>
        <p:spPr/>
        <p:txBody>
          <a:bodyPr/>
          <a:lstStyle/>
          <a:p>
            <a:fld id="{3EEF13E9-B373-44BF-A1AE-AFD965DF6B44}" type="slidenum">
              <a:rPr lang="de-DE" smtClean="0"/>
              <a:t>55</a:t>
            </a:fld>
            <a:endParaRPr lang="de-DE"/>
          </a:p>
        </p:txBody>
      </p:sp>
    </p:spTree>
    <p:extLst>
      <p:ext uri="{BB962C8B-B14F-4D97-AF65-F5344CB8AC3E}">
        <p14:creationId xmlns:p14="http://schemas.microsoft.com/office/powerpoint/2010/main" val="2274862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61C767F-CAB1-4084-84BB-3BEF121DA279}" type="slidenum">
              <a:rPr lang="de-DE" smtClean="0"/>
              <a:pPr/>
              <a:t>59</a:t>
            </a:fld>
            <a:endParaRPr lang="de-DE" dirty="0"/>
          </a:p>
        </p:txBody>
      </p:sp>
    </p:spTree>
    <p:extLst>
      <p:ext uri="{BB962C8B-B14F-4D97-AF65-F5344CB8AC3E}">
        <p14:creationId xmlns:p14="http://schemas.microsoft.com/office/powerpoint/2010/main" val="3626266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61C767F-CAB1-4084-84BB-3BEF121DA279}" type="slidenum">
              <a:rPr lang="de-DE" smtClean="0"/>
              <a:pPr/>
              <a:t>60</a:t>
            </a:fld>
            <a:endParaRPr lang="de-DE" dirty="0"/>
          </a:p>
        </p:txBody>
      </p:sp>
    </p:spTree>
    <p:extLst>
      <p:ext uri="{BB962C8B-B14F-4D97-AF65-F5344CB8AC3E}">
        <p14:creationId xmlns:p14="http://schemas.microsoft.com/office/powerpoint/2010/main" val="10204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61C767F-CAB1-4084-84BB-3BEF121DA279}" type="slidenum">
              <a:rPr lang="de-DE" smtClean="0"/>
              <a:pPr/>
              <a:t>61</a:t>
            </a:fld>
            <a:endParaRPr lang="de-DE" dirty="0"/>
          </a:p>
        </p:txBody>
      </p:sp>
    </p:spTree>
    <p:extLst>
      <p:ext uri="{BB962C8B-B14F-4D97-AF65-F5344CB8AC3E}">
        <p14:creationId xmlns:p14="http://schemas.microsoft.com/office/powerpoint/2010/main" val="1291134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524000" y="3602038"/>
            <a:ext cx="9144000" cy="1655762"/>
          </a:xfrm>
        </p:spPr>
        <p:txBody>
          <a:bodyPr/>
          <a:lstStyle>
            <a:lvl1pPr marL="0" indent="0" algn="ctr">
              <a:buNone/>
              <a:defRPr sz="2400">
                <a:solidFill>
                  <a:schemeClr val="tx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p>
        </p:txBody>
      </p:sp>
      <p:sp>
        <p:nvSpPr>
          <p:cNvPr id="4" name="Datumsplatzhalter 3"/>
          <p:cNvSpPr>
            <a:spLocks noGrp="1"/>
          </p:cNvSpPr>
          <p:nvPr>
            <p:ph type="dt" sz="half" idx="10"/>
          </p:nvPr>
        </p:nvSpPr>
        <p:spPr/>
        <p:txBody>
          <a:bodyPr/>
          <a:lstStyle/>
          <a:p>
            <a:fld id="{3BBF1840-2BC0-48CB-88B6-3FA030A83289}" type="datetime1">
              <a:rPr lang="de-DE" smtClean="0"/>
              <a:t>02.02.2022</a:t>
            </a:fld>
            <a:endParaRPr lang="de-DE"/>
          </a:p>
        </p:txBody>
      </p:sp>
      <p:sp>
        <p:nvSpPr>
          <p:cNvPr id="5" name="Fußzeilenplatzhalter 4"/>
          <p:cNvSpPr>
            <a:spLocks noGrp="1"/>
          </p:cNvSpPr>
          <p:nvPr>
            <p:ph type="ftr" sz="quarter" idx="11"/>
          </p:nvPr>
        </p:nvSpPr>
        <p:spPr/>
        <p:txBody>
          <a:bodyPr/>
          <a:lstStyle/>
          <a:p>
            <a:r>
              <a:rPr lang="de-DE"/>
              <a:t>CC-BY 4.0 Dr. Karin Reber, http://www.karin-reber.de - Bilder aus zabulo, http://www.paedalogis.com</a:t>
            </a:r>
          </a:p>
        </p:txBody>
      </p:sp>
      <p:sp>
        <p:nvSpPr>
          <p:cNvPr id="6" name="Foliennummernplatzhalter 5"/>
          <p:cNvSpPr>
            <a:spLocks noGrp="1"/>
          </p:cNvSpPr>
          <p:nvPr>
            <p:ph type="sldNum" sz="quarter" idx="12"/>
          </p:nvPr>
        </p:nvSpPr>
        <p:spPr/>
        <p:txBody>
          <a:bodyPr/>
          <a:lstStyle/>
          <a:p>
            <a:fld id="{0DEFDA20-3A5E-42C8-9E61-ECB252C2BDD9}" type="slidenum">
              <a:rPr lang="de-DE" smtClean="0"/>
              <a:t>‹Nr.›</a:t>
            </a:fld>
            <a:endParaRPr lang="de-DE"/>
          </a:p>
        </p:txBody>
      </p:sp>
      <p:sp>
        <p:nvSpPr>
          <p:cNvPr id="7" name="Rechteck 6"/>
          <p:cNvSpPr/>
          <p:nvPr userDrawn="1"/>
        </p:nvSpPr>
        <p:spPr>
          <a:xfrm>
            <a:off x="-24000" y="-171000"/>
            <a:ext cx="12216000"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p:nvPr>
        </p:nvSpPr>
        <p:spPr>
          <a:xfrm>
            <a:off x="1524000" y="1268999"/>
            <a:ext cx="9144000" cy="2240963"/>
          </a:xfrm>
        </p:spPr>
        <p:txBody>
          <a:bodyPr anchor="b"/>
          <a:lstStyle>
            <a:lvl1pPr algn="ctr">
              <a:defRPr sz="6000" b="1">
                <a:solidFill>
                  <a:schemeClr val="accent1"/>
                </a:solidFill>
              </a:defRPr>
            </a:lvl1pPr>
          </a:lstStyle>
          <a:p>
            <a:r>
              <a:rPr lang="de-DE" dirty="0"/>
              <a:t>Titelmasterformat durch Klicken bearbeiten</a:t>
            </a:r>
          </a:p>
        </p:txBody>
      </p:sp>
    </p:spTree>
    <p:extLst>
      <p:ext uri="{BB962C8B-B14F-4D97-AF65-F5344CB8AC3E}">
        <p14:creationId xmlns:p14="http://schemas.microsoft.com/office/powerpoint/2010/main" val="21165286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6000" y="1"/>
            <a:ext cx="11520000" cy="1268999"/>
          </a:xfrm>
        </p:spPr>
        <p:txBody>
          <a:bodyPr/>
          <a:lstStyle>
            <a:lvl1pPr>
              <a:defRPr b="1"/>
            </a:lvl1pPr>
          </a:lstStyle>
          <a:p>
            <a:r>
              <a:rPr lang="de-DE" dirty="0"/>
              <a:t>Titelmasterformat durch Klicken bearbeiten</a:t>
            </a:r>
          </a:p>
        </p:txBody>
      </p:sp>
      <p:sp>
        <p:nvSpPr>
          <p:cNvPr id="3" name="Inhaltsplatzhalter 2"/>
          <p:cNvSpPr>
            <a:spLocks noGrp="1"/>
          </p:cNvSpPr>
          <p:nvPr>
            <p:ph idx="1"/>
          </p:nvPr>
        </p:nvSpPr>
        <p:spPr>
          <a:xfrm>
            <a:off x="336000" y="1629000"/>
            <a:ext cx="11520000" cy="4482125"/>
          </a:xfrm>
        </p:spPr>
        <p:txBody>
          <a:bodyPr/>
          <a:lstStyle>
            <a:lvl1pPr marL="449263" indent="-449263">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p:txBody>
          <a:bodyPr/>
          <a:lstStyle/>
          <a:p>
            <a:fld id="{3E2EADAA-C9E9-4E8E-8E8E-B1F6A59D6872}" type="datetime1">
              <a:rPr lang="de-DE" smtClean="0"/>
              <a:t>02.02.2022</a:t>
            </a:fld>
            <a:endParaRPr lang="de-DE" dirty="0"/>
          </a:p>
        </p:txBody>
      </p:sp>
      <p:sp>
        <p:nvSpPr>
          <p:cNvPr id="5" name="Fußzeilenplatzhalter 4"/>
          <p:cNvSpPr>
            <a:spLocks noGrp="1"/>
          </p:cNvSpPr>
          <p:nvPr>
            <p:ph type="ftr" sz="quarter" idx="11"/>
          </p:nvPr>
        </p:nvSpPr>
        <p:spPr/>
        <p:txBody>
          <a:bodyPr/>
          <a:lstStyle/>
          <a:p>
            <a:r>
              <a:rPr lang="de-DE"/>
              <a:t>CC-BY 4.0 Dr. Karin Reber, http://www.karin-reber.de - Bilder aus zabulo, http://www.paedalogis.com</a:t>
            </a:r>
            <a:endParaRPr lang="de-DE" dirty="0"/>
          </a:p>
        </p:txBody>
      </p:sp>
      <p:sp>
        <p:nvSpPr>
          <p:cNvPr id="6" name="Foliennummernplatzhalter 5"/>
          <p:cNvSpPr>
            <a:spLocks noGrp="1"/>
          </p:cNvSpPr>
          <p:nvPr>
            <p:ph type="sldNum" sz="quarter" idx="12"/>
          </p:nvPr>
        </p:nvSpPr>
        <p:spPr/>
        <p:txBody>
          <a:bodyPr/>
          <a:lstStyle/>
          <a:p>
            <a:fld id="{0DEFDA20-3A5E-42C8-9E61-ECB252C2BDD9}" type="slidenum">
              <a:rPr lang="de-DE" smtClean="0"/>
              <a:pPr/>
              <a:t>‹Nr.›</a:t>
            </a:fld>
            <a:endParaRPr lang="de-DE"/>
          </a:p>
        </p:txBody>
      </p:sp>
    </p:spTree>
    <p:extLst>
      <p:ext uri="{BB962C8B-B14F-4D97-AF65-F5344CB8AC3E}">
        <p14:creationId xmlns:p14="http://schemas.microsoft.com/office/powerpoint/2010/main" val="1572178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7" name="Rechteck 6"/>
          <p:cNvSpPr/>
          <p:nvPr userDrawn="1"/>
        </p:nvSpPr>
        <p:spPr>
          <a:xfrm>
            <a:off x="-24000" y="1229672"/>
            <a:ext cx="12240000" cy="52706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336000" y="1"/>
            <a:ext cx="11520000" cy="1268999"/>
          </a:xfrm>
        </p:spPr>
        <p:txBody>
          <a:bodyPr/>
          <a:lstStyle>
            <a:lvl1pPr>
              <a:defRPr b="1"/>
            </a:lvl1pPr>
          </a:lstStyle>
          <a:p>
            <a:r>
              <a:rPr lang="de-DE" dirty="0"/>
              <a:t>Titelmasterformat durch Klicken bearbeiten</a:t>
            </a:r>
          </a:p>
        </p:txBody>
      </p:sp>
      <p:sp>
        <p:nvSpPr>
          <p:cNvPr id="3" name="Inhaltsplatzhalter 2"/>
          <p:cNvSpPr>
            <a:spLocks noGrp="1"/>
          </p:cNvSpPr>
          <p:nvPr>
            <p:ph idx="1"/>
          </p:nvPr>
        </p:nvSpPr>
        <p:spPr>
          <a:xfrm>
            <a:off x="336000" y="1629000"/>
            <a:ext cx="11520000" cy="4482125"/>
          </a:xfrm>
        </p:spPr>
        <p:txBody>
          <a:bodyPr/>
          <a:lstStyle>
            <a:lvl1pPr marL="449263" indent="-449263">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p:txBody>
          <a:bodyPr/>
          <a:lstStyle/>
          <a:p>
            <a:fld id="{9825CF64-D9DA-4A48-8D68-A3585184810B}" type="datetime1">
              <a:rPr lang="de-DE" smtClean="0"/>
              <a:t>02.02.2022</a:t>
            </a:fld>
            <a:endParaRPr lang="de-DE" dirty="0"/>
          </a:p>
        </p:txBody>
      </p:sp>
      <p:sp>
        <p:nvSpPr>
          <p:cNvPr id="5" name="Fußzeilenplatzhalter 4"/>
          <p:cNvSpPr>
            <a:spLocks noGrp="1"/>
          </p:cNvSpPr>
          <p:nvPr>
            <p:ph type="ftr" sz="quarter" idx="11"/>
          </p:nvPr>
        </p:nvSpPr>
        <p:spPr/>
        <p:txBody>
          <a:bodyPr/>
          <a:lstStyle/>
          <a:p>
            <a:r>
              <a:rPr lang="de-DE"/>
              <a:t>CC-BY 4.0 Dr. Karin Reber, http://www.karin-reber.de - Bilder aus zabulo, http://www.paedalogis.com</a:t>
            </a:r>
            <a:endParaRPr lang="de-DE" dirty="0"/>
          </a:p>
        </p:txBody>
      </p:sp>
      <p:sp>
        <p:nvSpPr>
          <p:cNvPr id="6" name="Foliennummernplatzhalter 5"/>
          <p:cNvSpPr>
            <a:spLocks noGrp="1"/>
          </p:cNvSpPr>
          <p:nvPr>
            <p:ph type="sldNum" sz="quarter" idx="12"/>
          </p:nvPr>
        </p:nvSpPr>
        <p:spPr/>
        <p:txBody>
          <a:bodyPr/>
          <a:lstStyle/>
          <a:p>
            <a:fld id="{0DEFDA20-3A5E-42C8-9E61-ECB252C2BDD9}" type="slidenum">
              <a:rPr lang="de-DE" smtClean="0"/>
              <a:pPr/>
              <a:t>‹Nr.›</a:t>
            </a:fld>
            <a:endParaRPr lang="de-DE"/>
          </a:p>
        </p:txBody>
      </p:sp>
    </p:spTree>
    <p:extLst>
      <p:ext uri="{BB962C8B-B14F-4D97-AF65-F5344CB8AC3E}">
        <p14:creationId xmlns:p14="http://schemas.microsoft.com/office/powerpoint/2010/main" val="77424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b="1"/>
            </a:lvl1pPr>
          </a:lstStyle>
          <a:p>
            <a:r>
              <a:rPr lang="de-DE" dirty="0"/>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8C041872-A74E-4FDD-B22E-21BE14F2625F}" type="datetime1">
              <a:rPr lang="de-DE" smtClean="0"/>
              <a:t>02.02.2022</a:t>
            </a:fld>
            <a:endParaRPr lang="de-DE"/>
          </a:p>
        </p:txBody>
      </p:sp>
      <p:sp>
        <p:nvSpPr>
          <p:cNvPr id="5" name="Fußzeilenplatzhalter 4"/>
          <p:cNvSpPr>
            <a:spLocks noGrp="1"/>
          </p:cNvSpPr>
          <p:nvPr>
            <p:ph type="ftr" sz="quarter" idx="11"/>
          </p:nvPr>
        </p:nvSpPr>
        <p:spPr/>
        <p:txBody>
          <a:bodyPr/>
          <a:lstStyle/>
          <a:p>
            <a:r>
              <a:rPr lang="de-DE"/>
              <a:t>CC-BY 4.0 Dr. Karin Reber, http://www.karin-reber.de - Bilder aus zabulo, http://www.paedalogis.com</a:t>
            </a:r>
          </a:p>
        </p:txBody>
      </p:sp>
      <p:sp>
        <p:nvSpPr>
          <p:cNvPr id="6" name="Foliennummernplatzhalter 5"/>
          <p:cNvSpPr>
            <a:spLocks noGrp="1"/>
          </p:cNvSpPr>
          <p:nvPr>
            <p:ph type="sldNum" sz="quarter" idx="12"/>
          </p:nvPr>
        </p:nvSpPr>
        <p:spPr/>
        <p:txBody>
          <a:bodyPr/>
          <a:lstStyle/>
          <a:p>
            <a:fld id="{0DEFDA20-3A5E-42C8-9E61-ECB252C2BDD9}" type="slidenum">
              <a:rPr lang="de-DE" smtClean="0"/>
              <a:t>‹Nr.›</a:t>
            </a:fld>
            <a:endParaRPr lang="de-DE"/>
          </a:p>
        </p:txBody>
      </p:sp>
      <p:sp>
        <p:nvSpPr>
          <p:cNvPr id="7" name="Rechteck 6"/>
          <p:cNvSpPr/>
          <p:nvPr userDrawn="1"/>
        </p:nvSpPr>
        <p:spPr>
          <a:xfrm>
            <a:off x="-24000" y="-171000"/>
            <a:ext cx="12240000" cy="18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69480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lvl1pPr>
          </a:lstStyle>
          <a:p>
            <a:r>
              <a:rPr lang="de-DE" dirty="0"/>
              <a:t>Titelmasterformat durch Klicken bearbeiten</a:t>
            </a:r>
          </a:p>
        </p:txBody>
      </p:sp>
      <p:sp>
        <p:nvSpPr>
          <p:cNvPr id="3" name="Inhaltsplatzhalter 2"/>
          <p:cNvSpPr>
            <a:spLocks noGrp="1"/>
          </p:cNvSpPr>
          <p:nvPr>
            <p:ph sz="half" idx="1"/>
          </p:nvPr>
        </p:nvSpPr>
        <p:spPr>
          <a:xfrm>
            <a:off x="336000" y="1484874"/>
            <a:ext cx="5760000" cy="4968252"/>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096000" y="1484874"/>
            <a:ext cx="5760000" cy="4968252"/>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1376649C-423A-41E9-BCFE-885C68CD1775}" type="datetime1">
              <a:rPr lang="de-DE" smtClean="0"/>
              <a:t>02.02.2022</a:t>
            </a:fld>
            <a:endParaRPr lang="de-DE"/>
          </a:p>
        </p:txBody>
      </p:sp>
      <p:sp>
        <p:nvSpPr>
          <p:cNvPr id="6" name="Fußzeilenplatzhalter 5"/>
          <p:cNvSpPr>
            <a:spLocks noGrp="1"/>
          </p:cNvSpPr>
          <p:nvPr>
            <p:ph type="ftr" sz="quarter" idx="11"/>
          </p:nvPr>
        </p:nvSpPr>
        <p:spPr/>
        <p:txBody>
          <a:bodyPr/>
          <a:lstStyle/>
          <a:p>
            <a:r>
              <a:rPr lang="de-DE"/>
              <a:t>CC-BY 4.0 Dr. Karin Reber, http://www.karin-reber.de - Bilder aus zabulo, http://www.paedalogis.com</a:t>
            </a:r>
          </a:p>
        </p:txBody>
      </p:sp>
      <p:sp>
        <p:nvSpPr>
          <p:cNvPr id="7" name="Foliennummernplatzhalter 6"/>
          <p:cNvSpPr>
            <a:spLocks noGrp="1"/>
          </p:cNvSpPr>
          <p:nvPr>
            <p:ph type="sldNum" sz="quarter" idx="12"/>
          </p:nvPr>
        </p:nvSpPr>
        <p:spPr/>
        <p:txBody>
          <a:bodyPr/>
          <a:lstStyle/>
          <a:p>
            <a:fld id="{0DEFDA20-3A5E-42C8-9E61-ECB252C2BDD9}" type="slidenum">
              <a:rPr lang="de-DE" smtClean="0"/>
              <a:t>‹Nr.›</a:t>
            </a:fld>
            <a:endParaRPr lang="de-DE"/>
          </a:p>
        </p:txBody>
      </p:sp>
    </p:spTree>
    <p:extLst>
      <p:ext uri="{BB962C8B-B14F-4D97-AF65-F5344CB8AC3E}">
        <p14:creationId xmlns:p14="http://schemas.microsoft.com/office/powerpoint/2010/main" val="2432552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336000" y="11164"/>
            <a:ext cx="11520000" cy="1257836"/>
          </a:xfrm>
        </p:spPr>
        <p:txBody>
          <a:bodyPr/>
          <a:lstStyle>
            <a:lvl1pPr>
              <a:defRPr b="1"/>
            </a:lvl1pPr>
          </a:lstStyle>
          <a:p>
            <a:r>
              <a:rPr lang="de-DE" dirty="0"/>
              <a:t>Titelmasterformat durch Klicken bearbeiten</a:t>
            </a:r>
          </a:p>
        </p:txBody>
      </p:sp>
      <p:sp>
        <p:nvSpPr>
          <p:cNvPr id="3" name="Textplatzhalter 2"/>
          <p:cNvSpPr>
            <a:spLocks noGrp="1"/>
          </p:cNvSpPr>
          <p:nvPr>
            <p:ph type="body" idx="1"/>
          </p:nvPr>
        </p:nvSpPr>
        <p:spPr>
          <a:xfrm>
            <a:off x="336000" y="1362649"/>
            <a:ext cx="5661576" cy="8048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336000" y="2186561"/>
            <a:ext cx="5661576" cy="4003102"/>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372174"/>
            <a:ext cx="5683800" cy="8048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186561"/>
            <a:ext cx="5683800" cy="4003102"/>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DACB97B8-C782-4BE1-BBF2-5624E1440056}" type="datetime1">
              <a:rPr lang="de-DE" smtClean="0"/>
              <a:t>02.02.2022</a:t>
            </a:fld>
            <a:endParaRPr lang="de-DE"/>
          </a:p>
        </p:txBody>
      </p:sp>
      <p:sp>
        <p:nvSpPr>
          <p:cNvPr id="8" name="Fußzeilenplatzhalter 7"/>
          <p:cNvSpPr>
            <a:spLocks noGrp="1"/>
          </p:cNvSpPr>
          <p:nvPr>
            <p:ph type="ftr" sz="quarter" idx="11"/>
          </p:nvPr>
        </p:nvSpPr>
        <p:spPr/>
        <p:txBody>
          <a:bodyPr/>
          <a:lstStyle/>
          <a:p>
            <a:r>
              <a:rPr lang="de-DE"/>
              <a:t>CC-BY 4.0 Dr. Karin Reber, http://www.karin-reber.de - Bilder aus zabulo, http://www.paedalogis.com</a:t>
            </a:r>
          </a:p>
        </p:txBody>
      </p:sp>
      <p:sp>
        <p:nvSpPr>
          <p:cNvPr id="9" name="Foliennummernplatzhalter 8"/>
          <p:cNvSpPr>
            <a:spLocks noGrp="1"/>
          </p:cNvSpPr>
          <p:nvPr>
            <p:ph type="sldNum" sz="quarter" idx="12"/>
          </p:nvPr>
        </p:nvSpPr>
        <p:spPr/>
        <p:txBody>
          <a:bodyPr/>
          <a:lstStyle/>
          <a:p>
            <a:fld id="{0DEFDA20-3A5E-42C8-9E61-ECB252C2BDD9}" type="slidenum">
              <a:rPr lang="de-DE" smtClean="0"/>
              <a:t>‹Nr.›</a:t>
            </a:fld>
            <a:endParaRPr lang="de-DE"/>
          </a:p>
        </p:txBody>
      </p:sp>
    </p:spTree>
    <p:extLst>
      <p:ext uri="{BB962C8B-B14F-4D97-AF65-F5344CB8AC3E}">
        <p14:creationId xmlns:p14="http://schemas.microsoft.com/office/powerpoint/2010/main" val="3357943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lvl1pPr>
          </a:lstStyle>
          <a:p>
            <a:r>
              <a:rPr lang="de-DE" dirty="0"/>
              <a:t>Titelmasterformat durch Klicken bearbeiten</a:t>
            </a:r>
          </a:p>
        </p:txBody>
      </p:sp>
      <p:sp>
        <p:nvSpPr>
          <p:cNvPr id="3" name="Datumsplatzhalter 2"/>
          <p:cNvSpPr>
            <a:spLocks noGrp="1"/>
          </p:cNvSpPr>
          <p:nvPr>
            <p:ph type="dt" sz="half" idx="10"/>
          </p:nvPr>
        </p:nvSpPr>
        <p:spPr/>
        <p:txBody>
          <a:bodyPr/>
          <a:lstStyle/>
          <a:p>
            <a:fld id="{BCD6C3EB-AD9C-486D-987B-063C213D1042}" type="datetime1">
              <a:rPr lang="de-DE" smtClean="0"/>
              <a:t>02.02.2022</a:t>
            </a:fld>
            <a:endParaRPr lang="de-DE"/>
          </a:p>
        </p:txBody>
      </p:sp>
      <p:sp>
        <p:nvSpPr>
          <p:cNvPr id="4" name="Fußzeilenplatzhalter 3"/>
          <p:cNvSpPr>
            <a:spLocks noGrp="1"/>
          </p:cNvSpPr>
          <p:nvPr>
            <p:ph type="ftr" sz="quarter" idx="11"/>
          </p:nvPr>
        </p:nvSpPr>
        <p:spPr/>
        <p:txBody>
          <a:bodyPr/>
          <a:lstStyle/>
          <a:p>
            <a:r>
              <a:rPr lang="de-DE"/>
              <a:t>CC-BY 4.0 Dr. Karin Reber, http://www.karin-reber.de - Bilder aus zabulo, http://www.paedalogis.com</a:t>
            </a:r>
          </a:p>
        </p:txBody>
      </p:sp>
      <p:sp>
        <p:nvSpPr>
          <p:cNvPr id="5" name="Foliennummernplatzhalter 4"/>
          <p:cNvSpPr>
            <a:spLocks noGrp="1"/>
          </p:cNvSpPr>
          <p:nvPr>
            <p:ph type="sldNum" sz="quarter" idx="12"/>
          </p:nvPr>
        </p:nvSpPr>
        <p:spPr/>
        <p:txBody>
          <a:bodyPr/>
          <a:lstStyle/>
          <a:p>
            <a:fld id="{0DEFDA20-3A5E-42C8-9E61-ECB252C2BDD9}" type="slidenum">
              <a:rPr lang="de-DE" smtClean="0"/>
              <a:t>‹Nr.›</a:t>
            </a:fld>
            <a:endParaRPr lang="de-DE"/>
          </a:p>
        </p:txBody>
      </p:sp>
    </p:spTree>
    <p:extLst>
      <p:ext uri="{BB962C8B-B14F-4D97-AF65-F5344CB8AC3E}">
        <p14:creationId xmlns:p14="http://schemas.microsoft.com/office/powerpoint/2010/main" val="3626699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5D27B36-EB10-41EF-8A7B-716F423C2B3B}" type="datetime1">
              <a:rPr lang="de-DE" smtClean="0"/>
              <a:t>02.02.2022</a:t>
            </a:fld>
            <a:endParaRPr lang="de-DE"/>
          </a:p>
        </p:txBody>
      </p:sp>
      <p:sp>
        <p:nvSpPr>
          <p:cNvPr id="3" name="Fußzeilenplatzhalter 2"/>
          <p:cNvSpPr>
            <a:spLocks noGrp="1"/>
          </p:cNvSpPr>
          <p:nvPr>
            <p:ph type="ftr" sz="quarter" idx="11"/>
          </p:nvPr>
        </p:nvSpPr>
        <p:spPr/>
        <p:txBody>
          <a:bodyPr/>
          <a:lstStyle/>
          <a:p>
            <a:r>
              <a:rPr lang="de-DE"/>
              <a:t>CC-BY 4.0 Dr. Karin Reber, http://www.karin-reber.de - Bilder aus zabulo, http://www.paedalogis.com</a:t>
            </a:r>
          </a:p>
        </p:txBody>
      </p:sp>
      <p:sp>
        <p:nvSpPr>
          <p:cNvPr id="4" name="Foliennummernplatzhalter 3"/>
          <p:cNvSpPr>
            <a:spLocks noGrp="1"/>
          </p:cNvSpPr>
          <p:nvPr>
            <p:ph type="sldNum" sz="quarter" idx="12"/>
          </p:nvPr>
        </p:nvSpPr>
        <p:spPr/>
        <p:txBody>
          <a:bodyPr/>
          <a:lstStyle/>
          <a:p>
            <a:fld id="{0DEFDA20-3A5E-42C8-9E61-ECB252C2BDD9}" type="slidenum">
              <a:rPr lang="de-DE" smtClean="0"/>
              <a:t>‹Nr.›</a:t>
            </a:fld>
            <a:endParaRPr lang="de-DE"/>
          </a:p>
        </p:txBody>
      </p:sp>
      <p:sp>
        <p:nvSpPr>
          <p:cNvPr id="5" name="Rechteck 4"/>
          <p:cNvSpPr/>
          <p:nvPr userDrawn="1"/>
        </p:nvSpPr>
        <p:spPr>
          <a:xfrm>
            <a:off x="-24000" y="-171000"/>
            <a:ext cx="12960000" cy="18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5899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4_Leer">
    <p:spTree>
      <p:nvGrpSpPr>
        <p:cNvPr id="1" name=""/>
        <p:cNvGrpSpPr/>
        <p:nvPr/>
      </p:nvGrpSpPr>
      <p:grpSpPr>
        <a:xfrm>
          <a:off x="0" y="0"/>
          <a:ext cx="0" cy="0"/>
          <a:chOff x="0" y="0"/>
          <a:chExt cx="0" cy="0"/>
        </a:xfrm>
      </p:grpSpPr>
      <p:sp>
        <p:nvSpPr>
          <p:cNvPr id="5" name="Rechteck 4"/>
          <p:cNvSpPr/>
          <p:nvPr userDrawn="1"/>
        </p:nvSpPr>
        <p:spPr>
          <a:xfrm>
            <a:off x="-24000" y="-171000"/>
            <a:ext cx="12960000" cy="18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userDrawn="1"/>
        </p:nvSpPr>
        <p:spPr>
          <a:xfrm>
            <a:off x="-24000" y="6309000"/>
            <a:ext cx="12240000" cy="54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51744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Leer">
    <p:spTree>
      <p:nvGrpSpPr>
        <p:cNvPr id="1" name=""/>
        <p:cNvGrpSpPr/>
        <p:nvPr/>
      </p:nvGrpSpPr>
      <p:grpSpPr>
        <a:xfrm>
          <a:off x="0" y="0"/>
          <a:ext cx="0" cy="0"/>
          <a:chOff x="0" y="0"/>
          <a:chExt cx="0" cy="0"/>
        </a:xfrm>
      </p:grpSpPr>
      <p:pic>
        <p:nvPicPr>
          <p:cNvPr id="6" name="Grafik 5"/>
          <p:cNvPicPr>
            <a:picLocks noChangeAspect="1"/>
          </p:cNvPicPr>
          <p:nvPr userDrawn="1"/>
        </p:nvPicPr>
        <p:blipFill>
          <a:blip r:embed="rId2"/>
          <a:stretch>
            <a:fillRect/>
          </a:stretch>
        </p:blipFill>
        <p:spPr>
          <a:xfrm>
            <a:off x="0" y="0"/>
            <a:ext cx="12269108" cy="6550191"/>
          </a:xfrm>
          <a:prstGeom prst="rect">
            <a:avLst/>
          </a:prstGeom>
        </p:spPr>
      </p:pic>
      <p:sp>
        <p:nvSpPr>
          <p:cNvPr id="2" name="Datumsplatzhalter 1"/>
          <p:cNvSpPr>
            <a:spLocks noGrp="1"/>
          </p:cNvSpPr>
          <p:nvPr>
            <p:ph type="dt" sz="half" idx="10"/>
          </p:nvPr>
        </p:nvSpPr>
        <p:spPr/>
        <p:txBody>
          <a:bodyPr/>
          <a:lstStyle/>
          <a:p>
            <a:fld id="{72035481-A5EE-4BE7-93BF-84264CEECB57}" type="datetime1">
              <a:rPr lang="de-DE" smtClean="0"/>
              <a:t>02.02.2022</a:t>
            </a:fld>
            <a:endParaRPr lang="de-DE"/>
          </a:p>
        </p:txBody>
      </p:sp>
      <p:sp>
        <p:nvSpPr>
          <p:cNvPr id="3" name="Fußzeilenplatzhalter 2"/>
          <p:cNvSpPr>
            <a:spLocks noGrp="1"/>
          </p:cNvSpPr>
          <p:nvPr>
            <p:ph type="ftr" sz="quarter" idx="11"/>
          </p:nvPr>
        </p:nvSpPr>
        <p:spPr/>
        <p:txBody>
          <a:bodyPr/>
          <a:lstStyle/>
          <a:p>
            <a:r>
              <a:rPr lang="de-DE"/>
              <a:t>CC-BY 4.0 Dr. Karin Reber, http://www.karin-reber.de - Bilder aus zabulo, http://www.paedalogis.com</a:t>
            </a:r>
          </a:p>
        </p:txBody>
      </p:sp>
      <p:sp>
        <p:nvSpPr>
          <p:cNvPr id="4" name="Foliennummernplatzhalter 3"/>
          <p:cNvSpPr>
            <a:spLocks noGrp="1"/>
          </p:cNvSpPr>
          <p:nvPr>
            <p:ph type="sldNum" sz="quarter" idx="12"/>
          </p:nvPr>
        </p:nvSpPr>
        <p:spPr/>
        <p:txBody>
          <a:bodyPr/>
          <a:lstStyle/>
          <a:p>
            <a:fld id="{0DEFDA20-3A5E-42C8-9E61-ECB252C2BDD9}" type="slidenum">
              <a:rPr lang="de-DE" smtClean="0"/>
              <a:t>‹Nr.›</a:t>
            </a:fld>
            <a:endParaRPr lang="de-DE"/>
          </a:p>
        </p:txBody>
      </p:sp>
    </p:spTree>
    <p:extLst>
      <p:ext uri="{BB962C8B-B14F-4D97-AF65-F5344CB8AC3E}">
        <p14:creationId xmlns:p14="http://schemas.microsoft.com/office/powerpoint/2010/main" val="3866332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Leer">
    <p:spTree>
      <p:nvGrpSpPr>
        <p:cNvPr id="1" name=""/>
        <p:cNvGrpSpPr/>
        <p:nvPr/>
      </p:nvGrpSpPr>
      <p:grpSpPr>
        <a:xfrm>
          <a:off x="0" y="0"/>
          <a:ext cx="0" cy="0"/>
          <a:chOff x="0" y="0"/>
          <a:chExt cx="0" cy="0"/>
        </a:xfrm>
      </p:grpSpPr>
      <p:pic>
        <p:nvPicPr>
          <p:cNvPr id="6" name="Grafik 5"/>
          <p:cNvPicPr>
            <a:picLocks noChangeAspect="1"/>
          </p:cNvPicPr>
          <p:nvPr userDrawn="1"/>
        </p:nvPicPr>
        <p:blipFill>
          <a:blip r:embed="rId2"/>
          <a:stretch>
            <a:fillRect/>
          </a:stretch>
        </p:blipFill>
        <p:spPr>
          <a:xfrm>
            <a:off x="-18116" y="0"/>
            <a:ext cx="12192000" cy="6858000"/>
          </a:xfrm>
          <a:prstGeom prst="rect">
            <a:avLst/>
          </a:prstGeom>
        </p:spPr>
      </p:pic>
    </p:spTree>
    <p:extLst>
      <p:ext uri="{BB962C8B-B14F-4D97-AF65-F5344CB8AC3E}">
        <p14:creationId xmlns:p14="http://schemas.microsoft.com/office/powerpoint/2010/main" val="2016817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er">
    <p:spTree>
      <p:nvGrpSpPr>
        <p:cNvPr id="1" name=""/>
        <p:cNvGrpSpPr/>
        <p:nvPr/>
      </p:nvGrpSpPr>
      <p:grpSpPr>
        <a:xfrm>
          <a:off x="0" y="0"/>
          <a:ext cx="0" cy="0"/>
          <a:chOff x="0" y="0"/>
          <a:chExt cx="0" cy="0"/>
        </a:xfrm>
      </p:grpSpPr>
      <p:sp>
        <p:nvSpPr>
          <p:cNvPr id="6" name="Inhaltsplatzhalter 2"/>
          <p:cNvSpPr>
            <a:spLocks noGrp="1"/>
          </p:cNvSpPr>
          <p:nvPr>
            <p:ph idx="1"/>
          </p:nvPr>
        </p:nvSpPr>
        <p:spPr>
          <a:xfrm>
            <a:off x="0" y="-31750"/>
            <a:ext cx="12192000" cy="65396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Datumsplatzhalter 1"/>
          <p:cNvSpPr>
            <a:spLocks noGrp="1"/>
          </p:cNvSpPr>
          <p:nvPr>
            <p:ph type="dt" sz="half" idx="10"/>
          </p:nvPr>
        </p:nvSpPr>
        <p:spPr/>
        <p:txBody>
          <a:bodyPr/>
          <a:lstStyle/>
          <a:p>
            <a:fld id="{BDC4CD72-19E5-407F-8D0A-826F1F7E780F}" type="datetime1">
              <a:rPr lang="de-DE" smtClean="0"/>
              <a:t>02.02.2022</a:t>
            </a:fld>
            <a:endParaRPr lang="de-DE"/>
          </a:p>
        </p:txBody>
      </p:sp>
      <p:sp>
        <p:nvSpPr>
          <p:cNvPr id="3" name="Fußzeilenplatzhalter 2"/>
          <p:cNvSpPr>
            <a:spLocks noGrp="1"/>
          </p:cNvSpPr>
          <p:nvPr>
            <p:ph type="ftr" sz="quarter" idx="11"/>
          </p:nvPr>
        </p:nvSpPr>
        <p:spPr/>
        <p:txBody>
          <a:bodyPr/>
          <a:lstStyle/>
          <a:p>
            <a:r>
              <a:rPr lang="de-DE"/>
              <a:t>CC-BY 4.0 Dr. Karin Reber, http://www.karin-reber.de - Bilder aus zabulo, http://www.paedalogis.com</a:t>
            </a:r>
          </a:p>
        </p:txBody>
      </p:sp>
      <p:sp>
        <p:nvSpPr>
          <p:cNvPr id="4" name="Foliennummernplatzhalter 3"/>
          <p:cNvSpPr>
            <a:spLocks noGrp="1"/>
          </p:cNvSpPr>
          <p:nvPr>
            <p:ph type="sldNum" sz="quarter" idx="12"/>
          </p:nvPr>
        </p:nvSpPr>
        <p:spPr/>
        <p:txBody>
          <a:bodyPr/>
          <a:lstStyle/>
          <a:p>
            <a:fld id="{0DEFDA20-3A5E-42C8-9E61-ECB252C2BDD9}" type="slidenum">
              <a:rPr lang="de-DE" smtClean="0"/>
              <a:t>‹Nr.›</a:t>
            </a:fld>
            <a:endParaRPr lang="de-DE"/>
          </a:p>
        </p:txBody>
      </p:sp>
    </p:spTree>
    <p:extLst>
      <p:ext uri="{BB962C8B-B14F-4D97-AF65-F5344CB8AC3E}">
        <p14:creationId xmlns:p14="http://schemas.microsoft.com/office/powerpoint/2010/main" val="134180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12" name="Rechteck 11"/>
          <p:cNvSpPr/>
          <p:nvPr userDrawn="1"/>
        </p:nvSpPr>
        <p:spPr>
          <a:xfrm>
            <a:off x="-51156" y="-16756"/>
            <a:ext cx="12243155" cy="1645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Datumsplatzhalter 4"/>
          <p:cNvSpPr>
            <a:spLocks noGrp="1"/>
          </p:cNvSpPr>
          <p:nvPr>
            <p:ph type="dt" sz="half" idx="10"/>
          </p:nvPr>
        </p:nvSpPr>
        <p:spPr/>
        <p:txBody>
          <a:bodyPr/>
          <a:lstStyle/>
          <a:p>
            <a:fld id="{390A0850-0B36-416D-9336-D092684BD78D}" type="datetime1">
              <a:rPr lang="de-DE" smtClean="0"/>
              <a:t>02.02.2022</a:t>
            </a:fld>
            <a:endParaRPr lang="de-DE"/>
          </a:p>
        </p:txBody>
      </p:sp>
      <p:sp>
        <p:nvSpPr>
          <p:cNvPr id="11" name="Rechteck 10"/>
          <p:cNvSpPr/>
          <p:nvPr userDrawn="1"/>
        </p:nvSpPr>
        <p:spPr>
          <a:xfrm>
            <a:off x="-24000" y="5949000"/>
            <a:ext cx="12216000" cy="90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tangle 7"/>
          <p:cNvSpPr/>
          <p:nvPr userDrawn="1"/>
        </p:nvSpPr>
        <p:spPr>
          <a:xfrm>
            <a:off x="8141209" y="0"/>
            <a:ext cx="4050791" cy="6864172"/>
          </a:xfrm>
          <a:prstGeom prst="rect">
            <a:avLst/>
          </a:prstGeom>
          <a:solidFill>
            <a:srgbClr val="16283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8513547" y="457201"/>
            <a:ext cx="3342453" cy="4051800"/>
          </a:xfrm>
        </p:spPr>
        <p:txBody>
          <a:bodyPr anchor="ctr" anchorCtr="0"/>
          <a:lstStyle>
            <a:lvl1pPr>
              <a:defRPr sz="3200">
                <a:solidFill>
                  <a:schemeClr val="accent1">
                    <a:lumMod val="60000"/>
                    <a:lumOff val="40000"/>
                  </a:schemeClr>
                </a:solidFill>
              </a:defRPr>
            </a:lvl1pPr>
          </a:lstStyle>
          <a:p>
            <a:r>
              <a:rPr lang="de-DE" dirty="0"/>
              <a:t>Titelmasterformat durch Klicken bearbeiten</a:t>
            </a:r>
          </a:p>
        </p:txBody>
      </p:sp>
      <p:sp>
        <p:nvSpPr>
          <p:cNvPr id="4" name="Textplatzhalter 3"/>
          <p:cNvSpPr>
            <a:spLocks noGrp="1"/>
          </p:cNvSpPr>
          <p:nvPr>
            <p:ph type="body" sz="half" idx="2"/>
          </p:nvPr>
        </p:nvSpPr>
        <p:spPr>
          <a:xfrm>
            <a:off x="8513547" y="4509001"/>
            <a:ext cx="3342453" cy="13599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Textmasterformat bearbeiten</a:t>
            </a:r>
          </a:p>
        </p:txBody>
      </p:sp>
      <p:sp>
        <p:nvSpPr>
          <p:cNvPr id="3" name="Inhaltsplatzhalter 2"/>
          <p:cNvSpPr>
            <a:spLocks noGrp="1"/>
          </p:cNvSpPr>
          <p:nvPr>
            <p:ph idx="1"/>
          </p:nvPr>
        </p:nvSpPr>
        <p:spPr>
          <a:xfrm>
            <a:off x="-51155" y="-10584"/>
            <a:ext cx="8124275" cy="686858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911698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4_Inhalt mit Überschrift">
    <p:spTree>
      <p:nvGrpSpPr>
        <p:cNvPr id="1" name=""/>
        <p:cNvGrpSpPr/>
        <p:nvPr/>
      </p:nvGrpSpPr>
      <p:grpSpPr>
        <a:xfrm>
          <a:off x="0" y="0"/>
          <a:ext cx="0" cy="0"/>
          <a:chOff x="0" y="0"/>
          <a:chExt cx="0" cy="0"/>
        </a:xfrm>
      </p:grpSpPr>
      <p:sp>
        <p:nvSpPr>
          <p:cNvPr id="12" name="Rechteck 11"/>
          <p:cNvSpPr/>
          <p:nvPr userDrawn="1"/>
        </p:nvSpPr>
        <p:spPr>
          <a:xfrm>
            <a:off x="-51156" y="-16756"/>
            <a:ext cx="12243155" cy="5245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Datumsplatzhalter 4"/>
          <p:cNvSpPr>
            <a:spLocks noGrp="1"/>
          </p:cNvSpPr>
          <p:nvPr>
            <p:ph type="dt" sz="half" idx="10"/>
          </p:nvPr>
        </p:nvSpPr>
        <p:spPr/>
        <p:txBody>
          <a:bodyPr/>
          <a:lstStyle/>
          <a:p>
            <a:fld id="{4153C9F5-9F10-41F1-BFCB-A788B07C6E99}" type="datetime1">
              <a:rPr lang="de-DE" smtClean="0"/>
              <a:t>02.02.2022</a:t>
            </a:fld>
            <a:endParaRPr lang="de-DE"/>
          </a:p>
        </p:txBody>
      </p:sp>
      <p:sp>
        <p:nvSpPr>
          <p:cNvPr id="11" name="Rechteck 10"/>
          <p:cNvSpPr/>
          <p:nvPr userDrawn="1"/>
        </p:nvSpPr>
        <p:spPr>
          <a:xfrm>
            <a:off x="-24000" y="-16756"/>
            <a:ext cx="12216000" cy="6874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tangle 7"/>
          <p:cNvSpPr/>
          <p:nvPr userDrawn="1"/>
        </p:nvSpPr>
        <p:spPr>
          <a:xfrm>
            <a:off x="8141209" y="0"/>
            <a:ext cx="4050791" cy="6864172"/>
          </a:xfrm>
          <a:prstGeom prst="rect">
            <a:avLst/>
          </a:prstGeom>
          <a:solidFill>
            <a:srgbClr val="16283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8513547" y="457201"/>
            <a:ext cx="3342453" cy="4051800"/>
          </a:xfrm>
        </p:spPr>
        <p:txBody>
          <a:bodyPr anchor="ctr" anchorCtr="0"/>
          <a:lstStyle>
            <a:lvl1pPr>
              <a:defRPr sz="3200">
                <a:solidFill>
                  <a:schemeClr val="accent1">
                    <a:lumMod val="60000"/>
                    <a:lumOff val="40000"/>
                  </a:schemeClr>
                </a:solidFill>
              </a:defRPr>
            </a:lvl1pPr>
          </a:lstStyle>
          <a:p>
            <a:r>
              <a:rPr lang="de-DE" dirty="0"/>
              <a:t>Titelmasterformat durch Klicken bearbeiten</a:t>
            </a:r>
          </a:p>
        </p:txBody>
      </p:sp>
      <p:sp>
        <p:nvSpPr>
          <p:cNvPr id="4" name="Textplatzhalter 3"/>
          <p:cNvSpPr>
            <a:spLocks noGrp="1"/>
          </p:cNvSpPr>
          <p:nvPr>
            <p:ph type="body" sz="half" idx="2"/>
          </p:nvPr>
        </p:nvSpPr>
        <p:spPr>
          <a:xfrm>
            <a:off x="8513547" y="4509001"/>
            <a:ext cx="3342453" cy="13599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Textmasterformat bearbeiten</a:t>
            </a:r>
          </a:p>
        </p:txBody>
      </p:sp>
      <p:sp>
        <p:nvSpPr>
          <p:cNvPr id="3" name="Inhaltsplatzhalter 2"/>
          <p:cNvSpPr>
            <a:spLocks noGrp="1"/>
          </p:cNvSpPr>
          <p:nvPr>
            <p:ph idx="1"/>
          </p:nvPr>
        </p:nvSpPr>
        <p:spPr>
          <a:xfrm>
            <a:off x="-60652" y="0"/>
            <a:ext cx="8201861" cy="686858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795593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Inhalt mit Überschrift">
    <p:spTree>
      <p:nvGrpSpPr>
        <p:cNvPr id="1" name=""/>
        <p:cNvGrpSpPr/>
        <p:nvPr/>
      </p:nvGrpSpPr>
      <p:grpSpPr>
        <a:xfrm>
          <a:off x="0" y="0"/>
          <a:ext cx="0" cy="0"/>
          <a:chOff x="0" y="0"/>
          <a:chExt cx="0" cy="0"/>
        </a:xfrm>
      </p:grpSpPr>
      <p:pic>
        <p:nvPicPr>
          <p:cNvPr id="14" name="Grafik 13"/>
          <p:cNvPicPr>
            <a:picLocks noChangeAspect="1"/>
          </p:cNvPicPr>
          <p:nvPr userDrawn="1"/>
        </p:nvPicPr>
        <p:blipFill>
          <a:blip r:embed="rId2"/>
          <a:stretch>
            <a:fillRect/>
          </a:stretch>
        </p:blipFill>
        <p:spPr>
          <a:xfrm>
            <a:off x="0" y="0"/>
            <a:ext cx="12192000" cy="6889266"/>
          </a:xfrm>
          <a:prstGeom prst="rect">
            <a:avLst/>
          </a:prstGeom>
        </p:spPr>
      </p:pic>
      <p:sp>
        <p:nvSpPr>
          <p:cNvPr id="9" name="Rectangle 7"/>
          <p:cNvSpPr/>
          <p:nvPr userDrawn="1"/>
        </p:nvSpPr>
        <p:spPr>
          <a:xfrm>
            <a:off x="8141209" y="0"/>
            <a:ext cx="4050791" cy="6864172"/>
          </a:xfrm>
          <a:prstGeom prst="rect">
            <a:avLst/>
          </a:prstGeom>
          <a:solidFill>
            <a:srgbClr val="16283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8513547" y="457201"/>
            <a:ext cx="3342453" cy="4051800"/>
          </a:xfrm>
        </p:spPr>
        <p:txBody>
          <a:bodyPr anchor="ctr" anchorCtr="0"/>
          <a:lstStyle>
            <a:lvl1pPr>
              <a:defRPr sz="3200">
                <a:solidFill>
                  <a:schemeClr val="accent1">
                    <a:lumMod val="60000"/>
                    <a:lumOff val="40000"/>
                  </a:schemeClr>
                </a:solidFill>
              </a:defRPr>
            </a:lvl1pPr>
          </a:lstStyle>
          <a:p>
            <a:r>
              <a:rPr lang="de-DE" dirty="0"/>
              <a:t>Titelmasterformat durch Klicken bearbeiten</a:t>
            </a:r>
          </a:p>
        </p:txBody>
      </p:sp>
      <p:sp>
        <p:nvSpPr>
          <p:cNvPr id="4" name="Textplatzhalter 3"/>
          <p:cNvSpPr>
            <a:spLocks noGrp="1"/>
          </p:cNvSpPr>
          <p:nvPr>
            <p:ph type="body" sz="half" idx="2"/>
          </p:nvPr>
        </p:nvSpPr>
        <p:spPr>
          <a:xfrm>
            <a:off x="8513547" y="4509001"/>
            <a:ext cx="3342453" cy="13599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Textmasterformat bearbeiten</a:t>
            </a:r>
          </a:p>
        </p:txBody>
      </p:sp>
      <p:sp>
        <p:nvSpPr>
          <p:cNvPr id="13" name="Inhaltsplatzhalter 2"/>
          <p:cNvSpPr>
            <a:spLocks noGrp="1"/>
          </p:cNvSpPr>
          <p:nvPr>
            <p:ph idx="1"/>
          </p:nvPr>
        </p:nvSpPr>
        <p:spPr>
          <a:xfrm>
            <a:off x="-12191" y="0"/>
            <a:ext cx="8077201" cy="6848026"/>
          </a:xfrm>
          <a:noFill/>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655865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5_Inhalt mit Überschrift">
    <p:spTree>
      <p:nvGrpSpPr>
        <p:cNvPr id="1" name=""/>
        <p:cNvGrpSpPr/>
        <p:nvPr/>
      </p:nvGrpSpPr>
      <p:grpSpPr>
        <a:xfrm>
          <a:off x="0" y="0"/>
          <a:ext cx="0" cy="0"/>
          <a:chOff x="0" y="0"/>
          <a:chExt cx="0" cy="0"/>
        </a:xfrm>
      </p:grpSpPr>
      <p:sp>
        <p:nvSpPr>
          <p:cNvPr id="6" name="Rechteck 5"/>
          <p:cNvSpPr/>
          <p:nvPr userDrawn="1"/>
        </p:nvSpPr>
        <p:spPr>
          <a:xfrm>
            <a:off x="4067726" y="-1"/>
            <a:ext cx="8124274"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Datumsplatzhalter 4"/>
          <p:cNvSpPr>
            <a:spLocks noGrp="1"/>
          </p:cNvSpPr>
          <p:nvPr>
            <p:ph type="dt" sz="half" idx="10"/>
          </p:nvPr>
        </p:nvSpPr>
        <p:spPr/>
        <p:txBody>
          <a:bodyPr/>
          <a:lstStyle/>
          <a:p>
            <a:fld id="{1B503B1D-B288-4490-B901-6533A4AA43F7}" type="datetime1">
              <a:rPr lang="de-DE" smtClean="0"/>
              <a:t>02.02.2022</a:t>
            </a:fld>
            <a:endParaRPr lang="de-DE"/>
          </a:p>
        </p:txBody>
      </p:sp>
      <p:sp>
        <p:nvSpPr>
          <p:cNvPr id="9" name="Rectangle 7"/>
          <p:cNvSpPr/>
          <p:nvPr userDrawn="1"/>
        </p:nvSpPr>
        <p:spPr>
          <a:xfrm>
            <a:off x="-36337" y="-1"/>
            <a:ext cx="4050791" cy="6864172"/>
          </a:xfrm>
          <a:prstGeom prst="rect">
            <a:avLst/>
          </a:prstGeom>
          <a:solidFill>
            <a:srgbClr val="16283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336001" y="457200"/>
            <a:ext cx="3614446" cy="1600200"/>
          </a:xfrm>
        </p:spPr>
        <p:txBody>
          <a:bodyPr anchor="b"/>
          <a:lstStyle>
            <a:lvl1pPr>
              <a:defRPr sz="3200">
                <a:solidFill>
                  <a:schemeClr val="accent1">
                    <a:lumMod val="60000"/>
                    <a:lumOff val="40000"/>
                  </a:schemeClr>
                </a:solidFill>
              </a:defRPr>
            </a:lvl1pPr>
          </a:lstStyle>
          <a:p>
            <a:r>
              <a:rPr lang="de-DE" dirty="0"/>
              <a:t>Titelmasterformat durch Klicken bearbeiten</a:t>
            </a:r>
          </a:p>
        </p:txBody>
      </p:sp>
      <p:sp>
        <p:nvSpPr>
          <p:cNvPr id="4" name="Textplatzhalter 3"/>
          <p:cNvSpPr>
            <a:spLocks noGrp="1"/>
          </p:cNvSpPr>
          <p:nvPr>
            <p:ph type="body" sz="half" idx="2"/>
          </p:nvPr>
        </p:nvSpPr>
        <p:spPr>
          <a:xfrm>
            <a:off x="336001" y="2057400"/>
            <a:ext cx="3614446"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Textmasterformat bearbeiten</a:t>
            </a:r>
          </a:p>
        </p:txBody>
      </p:sp>
      <p:sp>
        <p:nvSpPr>
          <p:cNvPr id="10" name="Rectangle 8"/>
          <p:cNvSpPr/>
          <p:nvPr userDrawn="1"/>
        </p:nvSpPr>
        <p:spPr>
          <a:xfrm>
            <a:off x="4003718" y="-1"/>
            <a:ext cx="64008" cy="6864172"/>
          </a:xfrm>
          <a:prstGeom prst="rect">
            <a:avLst/>
          </a:prstGeom>
          <a:solidFill>
            <a:srgbClr val="0A60A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Inhaltsplatzhalter 2"/>
          <p:cNvSpPr>
            <a:spLocks noGrp="1"/>
          </p:cNvSpPr>
          <p:nvPr>
            <p:ph idx="1"/>
          </p:nvPr>
        </p:nvSpPr>
        <p:spPr>
          <a:xfrm>
            <a:off x="4067725" y="-6172"/>
            <a:ext cx="8124275" cy="6848026"/>
          </a:xfrm>
          <a:noFill/>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293609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2_Inhalt mit Überschrift">
    <p:spTree>
      <p:nvGrpSpPr>
        <p:cNvPr id="1" name=""/>
        <p:cNvGrpSpPr/>
        <p:nvPr/>
      </p:nvGrpSpPr>
      <p:grpSpPr>
        <a:xfrm>
          <a:off x="0" y="0"/>
          <a:ext cx="0" cy="0"/>
          <a:chOff x="0" y="0"/>
          <a:chExt cx="0" cy="0"/>
        </a:xfrm>
      </p:grpSpPr>
      <p:sp>
        <p:nvSpPr>
          <p:cNvPr id="6" name="Rechteck 5"/>
          <p:cNvSpPr/>
          <p:nvPr userDrawn="1"/>
        </p:nvSpPr>
        <p:spPr>
          <a:xfrm>
            <a:off x="4067726" y="-1"/>
            <a:ext cx="8124274"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Datumsplatzhalter 4"/>
          <p:cNvSpPr>
            <a:spLocks noGrp="1"/>
          </p:cNvSpPr>
          <p:nvPr>
            <p:ph type="dt" sz="half" idx="10"/>
          </p:nvPr>
        </p:nvSpPr>
        <p:spPr/>
        <p:txBody>
          <a:bodyPr/>
          <a:lstStyle/>
          <a:p>
            <a:fld id="{0B0B60A7-2F7B-48BC-98FC-DAF8CB4B3C91}" type="datetime1">
              <a:rPr lang="de-DE" smtClean="0"/>
              <a:t>02.02.2022</a:t>
            </a:fld>
            <a:endParaRPr lang="de-DE"/>
          </a:p>
        </p:txBody>
      </p:sp>
      <p:sp>
        <p:nvSpPr>
          <p:cNvPr id="9" name="Rectangle 7"/>
          <p:cNvSpPr/>
          <p:nvPr userDrawn="1"/>
        </p:nvSpPr>
        <p:spPr>
          <a:xfrm>
            <a:off x="-36337" y="-1"/>
            <a:ext cx="4050791" cy="6864172"/>
          </a:xfrm>
          <a:prstGeom prst="rect">
            <a:avLst/>
          </a:prstGeom>
          <a:solidFill>
            <a:srgbClr val="16283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336001" y="457200"/>
            <a:ext cx="3614446" cy="1600200"/>
          </a:xfrm>
        </p:spPr>
        <p:txBody>
          <a:bodyPr anchor="b"/>
          <a:lstStyle>
            <a:lvl1pPr>
              <a:defRPr sz="3200">
                <a:solidFill>
                  <a:schemeClr val="accent1">
                    <a:lumMod val="60000"/>
                    <a:lumOff val="40000"/>
                  </a:schemeClr>
                </a:solidFill>
              </a:defRPr>
            </a:lvl1pPr>
          </a:lstStyle>
          <a:p>
            <a:r>
              <a:rPr lang="de-DE" dirty="0"/>
              <a:t>Titelmasterformat durch Klicken bearbeiten</a:t>
            </a:r>
          </a:p>
        </p:txBody>
      </p:sp>
      <p:sp>
        <p:nvSpPr>
          <p:cNvPr id="4" name="Textplatzhalter 3"/>
          <p:cNvSpPr>
            <a:spLocks noGrp="1"/>
          </p:cNvSpPr>
          <p:nvPr>
            <p:ph type="body" sz="half" idx="2"/>
          </p:nvPr>
        </p:nvSpPr>
        <p:spPr>
          <a:xfrm>
            <a:off x="336001" y="2057400"/>
            <a:ext cx="3614446"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Textmasterformat bearbeiten</a:t>
            </a:r>
          </a:p>
        </p:txBody>
      </p:sp>
      <p:sp>
        <p:nvSpPr>
          <p:cNvPr id="10" name="Rectangle 8"/>
          <p:cNvSpPr/>
          <p:nvPr userDrawn="1"/>
        </p:nvSpPr>
        <p:spPr>
          <a:xfrm>
            <a:off x="4003718" y="-1"/>
            <a:ext cx="64008" cy="6864172"/>
          </a:xfrm>
          <a:prstGeom prst="rect">
            <a:avLst/>
          </a:prstGeom>
          <a:solidFill>
            <a:srgbClr val="0A60A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Inhaltsplatzhalter 2"/>
          <p:cNvSpPr>
            <a:spLocks noGrp="1"/>
          </p:cNvSpPr>
          <p:nvPr>
            <p:ph idx="1"/>
          </p:nvPr>
        </p:nvSpPr>
        <p:spPr>
          <a:xfrm>
            <a:off x="4067725" y="0"/>
            <a:ext cx="8124275" cy="6848026"/>
          </a:xfrm>
          <a:noFill/>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5593532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Inhalt mit Überschrift">
    <p:spTree>
      <p:nvGrpSpPr>
        <p:cNvPr id="1" name=""/>
        <p:cNvGrpSpPr/>
        <p:nvPr/>
      </p:nvGrpSpPr>
      <p:grpSpPr>
        <a:xfrm>
          <a:off x="0" y="0"/>
          <a:ext cx="0" cy="0"/>
          <a:chOff x="0" y="0"/>
          <a:chExt cx="0" cy="0"/>
        </a:xfrm>
      </p:grpSpPr>
      <p:pic>
        <p:nvPicPr>
          <p:cNvPr id="13" name="Grafik 12"/>
          <p:cNvPicPr>
            <a:picLocks noChangeAspect="1"/>
          </p:cNvPicPr>
          <p:nvPr userDrawn="1"/>
        </p:nvPicPr>
        <p:blipFill>
          <a:blip r:embed="rId2"/>
          <a:stretch>
            <a:fillRect/>
          </a:stretch>
        </p:blipFill>
        <p:spPr>
          <a:xfrm>
            <a:off x="192675" y="-12548"/>
            <a:ext cx="12192000" cy="6889266"/>
          </a:xfrm>
          <a:prstGeom prst="rect">
            <a:avLst/>
          </a:prstGeom>
        </p:spPr>
      </p:pic>
      <p:sp>
        <p:nvSpPr>
          <p:cNvPr id="5" name="Datumsplatzhalter 4"/>
          <p:cNvSpPr>
            <a:spLocks noGrp="1"/>
          </p:cNvSpPr>
          <p:nvPr>
            <p:ph type="dt" sz="half" idx="10"/>
          </p:nvPr>
        </p:nvSpPr>
        <p:spPr/>
        <p:txBody>
          <a:bodyPr/>
          <a:lstStyle/>
          <a:p>
            <a:fld id="{A0D021C3-F3DF-4DDB-AEC0-FCD989B8366E}" type="datetime1">
              <a:rPr lang="de-DE" smtClean="0"/>
              <a:t>02.02.2022</a:t>
            </a:fld>
            <a:endParaRPr lang="de-DE"/>
          </a:p>
        </p:txBody>
      </p:sp>
      <p:sp>
        <p:nvSpPr>
          <p:cNvPr id="9" name="Rectangle 7"/>
          <p:cNvSpPr/>
          <p:nvPr userDrawn="1"/>
        </p:nvSpPr>
        <p:spPr>
          <a:xfrm>
            <a:off x="-36337" y="-1"/>
            <a:ext cx="4050791" cy="6864172"/>
          </a:xfrm>
          <a:prstGeom prst="rect">
            <a:avLst/>
          </a:prstGeom>
          <a:solidFill>
            <a:srgbClr val="16283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336001" y="457200"/>
            <a:ext cx="3614446" cy="1600200"/>
          </a:xfrm>
        </p:spPr>
        <p:txBody>
          <a:bodyPr anchor="b"/>
          <a:lstStyle>
            <a:lvl1pPr>
              <a:defRPr sz="3200">
                <a:solidFill>
                  <a:schemeClr val="accent1">
                    <a:lumMod val="60000"/>
                    <a:lumOff val="40000"/>
                  </a:schemeClr>
                </a:solidFill>
              </a:defRPr>
            </a:lvl1pPr>
          </a:lstStyle>
          <a:p>
            <a:r>
              <a:rPr lang="de-DE" dirty="0"/>
              <a:t>Titelmasterformat durch Klicken bearbeiten</a:t>
            </a:r>
          </a:p>
        </p:txBody>
      </p:sp>
      <p:sp>
        <p:nvSpPr>
          <p:cNvPr id="4" name="Textplatzhalter 3"/>
          <p:cNvSpPr>
            <a:spLocks noGrp="1"/>
          </p:cNvSpPr>
          <p:nvPr>
            <p:ph type="body" sz="half" idx="2"/>
          </p:nvPr>
        </p:nvSpPr>
        <p:spPr>
          <a:xfrm>
            <a:off x="336001" y="2057400"/>
            <a:ext cx="3614446"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Textmasterformat bearbeiten</a:t>
            </a:r>
          </a:p>
        </p:txBody>
      </p:sp>
      <p:sp>
        <p:nvSpPr>
          <p:cNvPr id="10" name="Rectangle 8"/>
          <p:cNvSpPr/>
          <p:nvPr userDrawn="1"/>
        </p:nvSpPr>
        <p:spPr>
          <a:xfrm>
            <a:off x="4003718" y="-1"/>
            <a:ext cx="64008" cy="6864172"/>
          </a:xfrm>
          <a:prstGeom prst="rect">
            <a:avLst/>
          </a:prstGeom>
          <a:solidFill>
            <a:srgbClr val="0A60A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Inhaltsplatzhalter 2"/>
          <p:cNvSpPr>
            <a:spLocks noGrp="1"/>
          </p:cNvSpPr>
          <p:nvPr>
            <p:ph idx="1"/>
          </p:nvPr>
        </p:nvSpPr>
        <p:spPr>
          <a:xfrm>
            <a:off x="4093773" y="16145"/>
            <a:ext cx="8290902" cy="6848026"/>
          </a:xfrm>
          <a:noFill/>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5891788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0" y="1269000"/>
            <a:ext cx="5183188"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0"/>
            <a:ext cx="7008812" cy="65396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0" y="2869199"/>
            <a:ext cx="5183188" cy="367040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7381054D-80AE-4B9A-A2A6-D7CCF53EFB77}" type="datetime1">
              <a:rPr lang="de-DE" smtClean="0"/>
              <a:t>02.02.2022</a:t>
            </a:fld>
            <a:endParaRPr lang="de-DE"/>
          </a:p>
        </p:txBody>
      </p:sp>
      <p:sp>
        <p:nvSpPr>
          <p:cNvPr id="6" name="Fußzeilenplatzhalter 5"/>
          <p:cNvSpPr>
            <a:spLocks noGrp="1"/>
          </p:cNvSpPr>
          <p:nvPr>
            <p:ph type="ftr" sz="quarter" idx="11"/>
          </p:nvPr>
        </p:nvSpPr>
        <p:spPr/>
        <p:txBody>
          <a:bodyPr/>
          <a:lstStyle/>
          <a:p>
            <a:r>
              <a:rPr lang="de-DE"/>
              <a:t>CC-BY 4.0 Dr. Karin Reber, http://www.karin-reber.de - Bilder aus zabulo, http://www.paedalogis.com</a:t>
            </a:r>
          </a:p>
        </p:txBody>
      </p:sp>
      <p:sp>
        <p:nvSpPr>
          <p:cNvPr id="7" name="Foliennummernplatzhalter 6"/>
          <p:cNvSpPr>
            <a:spLocks noGrp="1"/>
          </p:cNvSpPr>
          <p:nvPr>
            <p:ph type="sldNum" sz="quarter" idx="12"/>
          </p:nvPr>
        </p:nvSpPr>
        <p:spPr/>
        <p:txBody>
          <a:bodyPr/>
          <a:lstStyle/>
          <a:p>
            <a:fld id="{0DEFDA20-3A5E-42C8-9E61-ECB252C2BDD9}" type="slidenum">
              <a:rPr lang="de-DE" smtClean="0"/>
              <a:t>‹Nr.›</a:t>
            </a:fld>
            <a:endParaRPr lang="de-DE"/>
          </a:p>
        </p:txBody>
      </p:sp>
    </p:spTree>
    <p:extLst>
      <p:ext uri="{BB962C8B-B14F-4D97-AF65-F5344CB8AC3E}">
        <p14:creationId xmlns:p14="http://schemas.microsoft.com/office/powerpoint/2010/main" val="3806426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lvl1pPr>
          </a:lstStyle>
          <a:p>
            <a:r>
              <a:rPr lang="de-DE" dirty="0"/>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0951B34-6AC2-4B37-9287-9CA6956FA5E1}" type="datetime1">
              <a:rPr lang="de-DE" smtClean="0"/>
              <a:t>02.02.2022</a:t>
            </a:fld>
            <a:endParaRPr lang="de-DE"/>
          </a:p>
        </p:txBody>
      </p:sp>
      <p:sp>
        <p:nvSpPr>
          <p:cNvPr id="5" name="Fußzeilenplatzhalter 4"/>
          <p:cNvSpPr>
            <a:spLocks noGrp="1"/>
          </p:cNvSpPr>
          <p:nvPr>
            <p:ph type="ftr" sz="quarter" idx="11"/>
          </p:nvPr>
        </p:nvSpPr>
        <p:spPr/>
        <p:txBody>
          <a:bodyPr/>
          <a:lstStyle/>
          <a:p>
            <a:r>
              <a:rPr lang="de-DE"/>
              <a:t>CC-BY 4.0 Dr. Karin Reber, http://www.karin-reber.de - Bilder aus zabulo, http://www.paedalogis.com</a:t>
            </a:r>
          </a:p>
        </p:txBody>
      </p:sp>
      <p:sp>
        <p:nvSpPr>
          <p:cNvPr id="6" name="Foliennummernplatzhalter 5"/>
          <p:cNvSpPr>
            <a:spLocks noGrp="1"/>
          </p:cNvSpPr>
          <p:nvPr>
            <p:ph type="sldNum" sz="quarter" idx="12"/>
          </p:nvPr>
        </p:nvSpPr>
        <p:spPr/>
        <p:txBody>
          <a:bodyPr/>
          <a:lstStyle/>
          <a:p>
            <a:fld id="{0DEFDA20-3A5E-42C8-9E61-ECB252C2BDD9}" type="slidenum">
              <a:rPr lang="de-DE" smtClean="0"/>
              <a:t>‹Nr.›</a:t>
            </a:fld>
            <a:endParaRPr lang="de-DE"/>
          </a:p>
        </p:txBody>
      </p:sp>
    </p:spTree>
    <p:extLst>
      <p:ext uri="{BB962C8B-B14F-4D97-AF65-F5344CB8AC3E}">
        <p14:creationId xmlns:p14="http://schemas.microsoft.com/office/powerpoint/2010/main" val="1562367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1268999"/>
            <a:ext cx="2628900" cy="4907963"/>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1268999"/>
            <a:ext cx="7734300" cy="4907963"/>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2016900-9A06-49F2-AB9E-435EA2FC9911}" type="datetime1">
              <a:rPr lang="de-DE" smtClean="0"/>
              <a:t>02.02.2022</a:t>
            </a:fld>
            <a:endParaRPr lang="de-DE"/>
          </a:p>
        </p:txBody>
      </p:sp>
      <p:sp>
        <p:nvSpPr>
          <p:cNvPr id="5" name="Fußzeilenplatzhalter 4"/>
          <p:cNvSpPr>
            <a:spLocks noGrp="1"/>
          </p:cNvSpPr>
          <p:nvPr>
            <p:ph type="ftr" sz="quarter" idx="11"/>
          </p:nvPr>
        </p:nvSpPr>
        <p:spPr/>
        <p:txBody>
          <a:bodyPr/>
          <a:lstStyle/>
          <a:p>
            <a:r>
              <a:rPr lang="de-DE"/>
              <a:t>CC-BY 4.0 Dr. Karin Reber, http://www.karin-reber.de - Bilder aus zabulo, http://www.paedalogis.com</a:t>
            </a:r>
          </a:p>
        </p:txBody>
      </p:sp>
      <p:sp>
        <p:nvSpPr>
          <p:cNvPr id="6" name="Foliennummernplatzhalter 5"/>
          <p:cNvSpPr>
            <a:spLocks noGrp="1"/>
          </p:cNvSpPr>
          <p:nvPr>
            <p:ph type="sldNum" sz="quarter" idx="12"/>
          </p:nvPr>
        </p:nvSpPr>
        <p:spPr/>
        <p:txBody>
          <a:bodyPr/>
          <a:lstStyle/>
          <a:p>
            <a:fld id="{0DEFDA20-3A5E-42C8-9E61-ECB252C2BDD9}" type="slidenum">
              <a:rPr lang="de-DE" smtClean="0"/>
              <a:t>‹Nr.›</a:t>
            </a:fld>
            <a:endParaRPr lang="de-DE"/>
          </a:p>
        </p:txBody>
      </p:sp>
    </p:spTree>
    <p:extLst>
      <p:ext uri="{BB962C8B-B14F-4D97-AF65-F5344CB8AC3E}">
        <p14:creationId xmlns:p14="http://schemas.microsoft.com/office/powerpoint/2010/main" val="929734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hteck 8"/>
          <p:cNvSpPr/>
          <p:nvPr userDrawn="1"/>
        </p:nvSpPr>
        <p:spPr>
          <a:xfrm flipH="1">
            <a:off x="0" y="-1"/>
            <a:ext cx="12188840" cy="126571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p:cNvSpPr/>
          <p:nvPr userDrawn="1"/>
        </p:nvSpPr>
        <p:spPr>
          <a:xfrm>
            <a:off x="1" y="6539608"/>
            <a:ext cx="12192000" cy="3183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platzhalter 1"/>
          <p:cNvSpPr>
            <a:spLocks noGrp="1"/>
          </p:cNvSpPr>
          <p:nvPr>
            <p:ph type="title"/>
          </p:nvPr>
        </p:nvSpPr>
        <p:spPr>
          <a:xfrm>
            <a:off x="336000" y="-14199"/>
            <a:ext cx="11520000" cy="1257882"/>
          </a:xfrm>
          <a:prstGeom prst="rect">
            <a:avLst/>
          </a:prstGeom>
        </p:spPr>
        <p:txBody>
          <a:bodyPr vert="horz" lIns="91440" tIns="45720" rIns="91440" bIns="45720" rtlCol="0" anchor="ctr">
            <a:normAutofit/>
          </a:bodyPr>
          <a:lstStyle/>
          <a:p>
            <a:r>
              <a:rPr lang="de-DE" dirty="0"/>
              <a:t>Titelmasterformat durch Klicken bearbeiten</a:t>
            </a:r>
          </a:p>
        </p:txBody>
      </p:sp>
      <p:sp>
        <p:nvSpPr>
          <p:cNvPr id="3" name="Textplatzhalter 2"/>
          <p:cNvSpPr>
            <a:spLocks noGrp="1"/>
          </p:cNvSpPr>
          <p:nvPr>
            <p:ph type="body" idx="1"/>
          </p:nvPr>
        </p:nvSpPr>
        <p:spPr>
          <a:xfrm>
            <a:off x="336000" y="1629000"/>
            <a:ext cx="11520000" cy="4840484"/>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336000" y="6539608"/>
            <a:ext cx="1800000" cy="297834"/>
          </a:xfrm>
          <a:prstGeom prst="rect">
            <a:avLst/>
          </a:prstGeom>
        </p:spPr>
        <p:txBody>
          <a:bodyPr vert="horz" lIns="91440" tIns="45720" rIns="91440" bIns="45720" rtlCol="0" anchor="ctr"/>
          <a:lstStyle>
            <a:lvl1pPr algn="l">
              <a:defRPr sz="1200">
                <a:solidFill>
                  <a:schemeClr val="bg1"/>
                </a:solidFill>
              </a:defRPr>
            </a:lvl1pPr>
          </a:lstStyle>
          <a:p>
            <a:fld id="{B8DD31D6-99EC-4E6B-B4CC-8BEA9B83E04A}" type="datetime1">
              <a:rPr lang="de-DE" smtClean="0"/>
              <a:t>02.02.2022</a:t>
            </a:fld>
            <a:endParaRPr lang="de-DE" dirty="0"/>
          </a:p>
        </p:txBody>
      </p:sp>
      <p:sp>
        <p:nvSpPr>
          <p:cNvPr id="5" name="Fußzeilenplatzhalter 4"/>
          <p:cNvSpPr>
            <a:spLocks noGrp="1"/>
          </p:cNvSpPr>
          <p:nvPr>
            <p:ph type="ftr" sz="quarter" idx="3"/>
          </p:nvPr>
        </p:nvSpPr>
        <p:spPr>
          <a:xfrm>
            <a:off x="2496000" y="6550191"/>
            <a:ext cx="7200000" cy="297834"/>
          </a:xfrm>
          <a:prstGeom prst="rect">
            <a:avLst/>
          </a:prstGeom>
        </p:spPr>
        <p:txBody>
          <a:bodyPr vert="horz" lIns="91440" tIns="45720" rIns="91440" bIns="45720" rtlCol="0" anchor="ctr"/>
          <a:lstStyle>
            <a:lvl1pPr algn="ctr">
              <a:defRPr sz="1200">
                <a:solidFill>
                  <a:schemeClr val="bg1"/>
                </a:solidFill>
              </a:defRPr>
            </a:lvl1pPr>
          </a:lstStyle>
          <a:p>
            <a:r>
              <a:rPr lang="de-DE"/>
              <a:t>CC-BY 4.0 Dr. Karin Reber, http://www.karin-reber.de - Bilder aus zabulo, http://www.paedalogis.com</a:t>
            </a:r>
            <a:endParaRPr lang="de-DE" dirty="0"/>
          </a:p>
        </p:txBody>
      </p:sp>
      <p:sp>
        <p:nvSpPr>
          <p:cNvPr id="6" name="Foliennummernplatzhalter 5"/>
          <p:cNvSpPr>
            <a:spLocks noGrp="1"/>
          </p:cNvSpPr>
          <p:nvPr>
            <p:ph type="sldNum" sz="quarter" idx="4"/>
          </p:nvPr>
        </p:nvSpPr>
        <p:spPr>
          <a:xfrm>
            <a:off x="10056000" y="6550191"/>
            <a:ext cx="1800000" cy="297834"/>
          </a:xfrm>
          <a:prstGeom prst="rect">
            <a:avLst/>
          </a:prstGeom>
        </p:spPr>
        <p:txBody>
          <a:bodyPr vert="horz" lIns="91440" tIns="45720" rIns="91440" bIns="45720" rtlCol="0" anchor="ctr"/>
          <a:lstStyle>
            <a:lvl1pPr algn="r">
              <a:defRPr sz="1200">
                <a:solidFill>
                  <a:schemeClr val="bg1"/>
                </a:solidFill>
              </a:defRPr>
            </a:lvl1pPr>
          </a:lstStyle>
          <a:p>
            <a:fld id="{0DEFDA20-3A5E-42C8-9E61-ECB252C2BDD9}" type="slidenum">
              <a:rPr lang="de-DE" smtClean="0"/>
              <a:pPr/>
              <a:t>‹Nr.›</a:t>
            </a:fld>
            <a:endParaRPr lang="de-DE"/>
          </a:p>
        </p:txBody>
      </p:sp>
    </p:spTree>
    <p:extLst>
      <p:ext uri="{BB962C8B-B14F-4D97-AF65-F5344CB8AC3E}">
        <p14:creationId xmlns:p14="http://schemas.microsoft.com/office/powerpoint/2010/main" val="1842068092"/>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05" r:id="rId20"/>
    <p:sldLayoutId id="2147483806" r:id="rId21"/>
  </p:sldLayoutIdLst>
  <p:hf sldNum="0" hdr="0" dt="0"/>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363538" indent="-363538" algn="l" defTabSz="914400" rtl="0" eaLnBrk="1" latinLnBrk="0" hangingPunct="1">
        <a:lnSpc>
          <a:spcPct val="100000"/>
        </a:lnSpc>
        <a:spcBef>
          <a:spcPts val="1000"/>
        </a:spcBef>
        <a:buClr>
          <a:schemeClr val="accent1"/>
        </a:buClr>
        <a:buFont typeface="Calibri" panose="020F0502020204030204" pitchFamily="34" charset="0"/>
        <a:buChar char="●"/>
        <a:defRPr sz="2800" kern="1200">
          <a:solidFill>
            <a:schemeClr val="tx1"/>
          </a:solidFill>
          <a:latin typeface="+mn-lt"/>
          <a:ea typeface="+mn-ea"/>
          <a:cs typeface="+mn-cs"/>
        </a:defRPr>
      </a:lvl1pPr>
      <a:lvl2pPr marL="812800" indent="-363538" algn="l" defTabSz="914400" rtl="0" eaLnBrk="1" latinLnBrk="0" hangingPunct="1">
        <a:lnSpc>
          <a:spcPct val="100000"/>
        </a:lnSpc>
        <a:spcBef>
          <a:spcPts val="500"/>
        </a:spcBef>
        <a:buClr>
          <a:schemeClr val="accent1"/>
        </a:buClr>
        <a:buFont typeface="Calibri" panose="020F0502020204030204" pitchFamily="34" charset="0"/>
        <a:buChar char="●"/>
        <a:defRPr sz="2400" kern="1200">
          <a:solidFill>
            <a:schemeClr val="tx1"/>
          </a:solidFill>
          <a:latin typeface="+mn-lt"/>
          <a:ea typeface="+mn-ea"/>
          <a:cs typeface="+mn-cs"/>
        </a:defRPr>
      </a:lvl2pPr>
      <a:lvl3pPr marL="1262063" indent="-361950" algn="l" defTabSz="914400" rtl="0" eaLnBrk="1" latinLnBrk="0" hangingPunct="1">
        <a:lnSpc>
          <a:spcPct val="100000"/>
        </a:lnSpc>
        <a:spcBef>
          <a:spcPts val="500"/>
        </a:spcBef>
        <a:buClr>
          <a:schemeClr val="accent1"/>
        </a:buClr>
        <a:buFont typeface="Calibri" panose="020F0502020204030204" pitchFamily="34" charset="0"/>
        <a:buChar char="●"/>
        <a:defRPr sz="2000" kern="1200">
          <a:solidFill>
            <a:schemeClr val="tx1"/>
          </a:solidFill>
          <a:latin typeface="+mn-lt"/>
          <a:ea typeface="+mn-ea"/>
          <a:cs typeface="+mn-cs"/>
        </a:defRPr>
      </a:lvl3pPr>
      <a:lvl4pPr marL="1698625" indent="-349250" algn="l" defTabSz="914400" rtl="0" eaLnBrk="1" latinLnBrk="0" hangingPunct="1">
        <a:lnSpc>
          <a:spcPct val="100000"/>
        </a:lnSpc>
        <a:spcBef>
          <a:spcPts val="500"/>
        </a:spcBef>
        <a:buClr>
          <a:schemeClr val="accent1"/>
        </a:buClr>
        <a:buFont typeface="Calibri" panose="020F0502020204030204" pitchFamily="34" charset="0"/>
        <a:buChar char="●"/>
        <a:defRPr sz="1800" kern="1200">
          <a:solidFill>
            <a:schemeClr val="tx1"/>
          </a:solidFill>
          <a:latin typeface="+mn-lt"/>
          <a:ea typeface="+mn-ea"/>
          <a:cs typeface="+mn-cs"/>
        </a:defRPr>
      </a:lvl4pPr>
      <a:lvl5pPr marL="2147888" indent="-347663" algn="l" defTabSz="914400" rtl="0" eaLnBrk="1" latinLnBrk="0" hangingPunct="1">
        <a:lnSpc>
          <a:spcPct val="100000"/>
        </a:lnSpc>
        <a:spcBef>
          <a:spcPts val="500"/>
        </a:spcBef>
        <a:buClr>
          <a:schemeClr val="accent1"/>
        </a:buClr>
        <a:buFont typeface="Calibri" panose="020F050202020403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karin-reber.de/"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jpeg"/><Relationship Id="rId12"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jpeg"/><Relationship Id="rId14"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3.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31.png"/><Relationship Id="rId5" Type="http://schemas.openxmlformats.org/officeDocument/2006/relationships/diagramQuickStyle" Target="../diagrams/quickStyle2.xml"/><Relationship Id="rId10" Type="http://schemas.openxmlformats.org/officeDocument/2006/relationships/image" Target="../media/image30.png"/><Relationship Id="rId4" Type="http://schemas.openxmlformats.org/officeDocument/2006/relationships/diagramLayout" Target="../diagrams/layout2.xml"/><Relationship Id="rId9" Type="http://schemas.openxmlformats.org/officeDocument/2006/relationships/image" Target="../media/image29.png"/><Relationship Id="rId1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6.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23.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image" Target="../media/image56.jpg"/><Relationship Id="rId3" Type="http://schemas.openxmlformats.org/officeDocument/2006/relationships/image" Target="../media/image46.jpg"/><Relationship Id="rId7" Type="http://schemas.openxmlformats.org/officeDocument/2006/relationships/image" Target="../media/image50.jpeg"/><Relationship Id="rId12" Type="http://schemas.openxmlformats.org/officeDocument/2006/relationships/image" Target="../media/image55.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9.jpg"/><Relationship Id="rId11" Type="http://schemas.openxmlformats.org/officeDocument/2006/relationships/image" Target="../media/image54.jpeg"/><Relationship Id="rId5" Type="http://schemas.openxmlformats.org/officeDocument/2006/relationships/image" Target="../media/image48.jpg"/><Relationship Id="rId10" Type="http://schemas.openxmlformats.org/officeDocument/2006/relationships/image" Target="../media/image53.jpg"/><Relationship Id="rId4" Type="http://schemas.openxmlformats.org/officeDocument/2006/relationships/image" Target="../media/image47.jpg"/><Relationship Id="rId9" Type="http://schemas.openxmlformats.org/officeDocument/2006/relationships/image" Target="../media/image52.jpg"/><Relationship Id="rId14"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8.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7.jpeg"/><Relationship Id="rId7" Type="http://schemas.openxmlformats.org/officeDocument/2006/relationships/image" Target="../media/image71.pn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jpeg"/></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65.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61.jpeg"/><Relationship Id="rId4" Type="http://schemas.openxmlformats.org/officeDocument/2006/relationships/image" Target="../media/image74.png"/></Relationships>
</file>

<file path=ppt/slides/_rels/slide2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77.png"/><Relationship Id="rId7" Type="http://schemas.openxmlformats.org/officeDocument/2006/relationships/image" Target="../media/image80.pn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64.jpeg"/></Relationships>
</file>

<file path=ppt/slides/_rels/slide25.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4.png"/><Relationship Id="rId7" Type="http://schemas.openxmlformats.org/officeDocument/2006/relationships/image" Target="../media/image6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81.png"/><Relationship Id="rId4" Type="http://schemas.openxmlformats.org/officeDocument/2006/relationships/image" Target="../media/image73.png"/><Relationship Id="rId9"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84.jpeg"/></Relationships>
</file>

<file path=ppt/slides/_rels/slide2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96.jpeg"/><Relationship Id="rId4" Type="http://schemas.openxmlformats.org/officeDocument/2006/relationships/image" Target="../media/image95.jpeg"/></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hyperlink" Target="http://www.metall-kunststoffhandel.de/" TargetMode="External"/><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98.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99.png"/></Relationships>
</file>

<file path=ppt/slides/_rels/slide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1.png"/><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3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105.jpg"/><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7.jpg"/></Relationships>
</file>

<file path=ppt/slides/_rels/slide4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8.xml"/><Relationship Id="rId4" Type="http://schemas.openxmlformats.org/officeDocument/2006/relationships/image" Target="../media/image111.jpeg"/></Relationships>
</file>

<file path=ppt/slides/_rels/slide42.xml.rels><?xml version="1.0" encoding="UTF-8" standalone="yes"?>
<Relationships xmlns="http://schemas.openxmlformats.org/package/2006/relationships"><Relationship Id="rId8" Type="http://schemas.openxmlformats.org/officeDocument/2006/relationships/image" Target="../media/image118.jpg"/><Relationship Id="rId3" Type="http://schemas.openxmlformats.org/officeDocument/2006/relationships/image" Target="../media/image113.jpg"/><Relationship Id="rId7" Type="http://schemas.openxmlformats.org/officeDocument/2006/relationships/image" Target="../media/image117.jpg"/><Relationship Id="rId12" Type="http://schemas.openxmlformats.org/officeDocument/2006/relationships/image" Target="../media/image122.png"/><Relationship Id="rId2" Type="http://schemas.openxmlformats.org/officeDocument/2006/relationships/image" Target="../media/image112.jpg"/><Relationship Id="rId1" Type="http://schemas.openxmlformats.org/officeDocument/2006/relationships/slideLayout" Target="../slideLayouts/slideLayout2.xml"/><Relationship Id="rId6" Type="http://schemas.openxmlformats.org/officeDocument/2006/relationships/image" Target="../media/image116.jpg"/><Relationship Id="rId11" Type="http://schemas.openxmlformats.org/officeDocument/2006/relationships/image" Target="../media/image121.jpg"/><Relationship Id="rId5" Type="http://schemas.openxmlformats.org/officeDocument/2006/relationships/image" Target="../media/image115.jpg"/><Relationship Id="rId10" Type="http://schemas.openxmlformats.org/officeDocument/2006/relationships/image" Target="../media/image120.jpg"/><Relationship Id="rId4" Type="http://schemas.openxmlformats.org/officeDocument/2006/relationships/image" Target="../media/image114.jpg"/><Relationship Id="rId9" Type="http://schemas.openxmlformats.org/officeDocument/2006/relationships/image" Target="../media/image119.jpg"/></Relationships>
</file>

<file path=ppt/slides/_rels/slide4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4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22.png"/><Relationship Id="rId4" Type="http://schemas.openxmlformats.org/officeDocument/2006/relationships/image" Target="../media/image12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s://karin-reber.de/2021/09/10/kompetenzprofile-schriftspracherwerb-und-rechtschreiben" TargetMode="External"/><Relationship Id="rId2" Type="http://schemas.openxmlformats.org/officeDocument/2006/relationships/image" Target="../media/image132.jpg"/><Relationship Id="rId1" Type="http://schemas.openxmlformats.org/officeDocument/2006/relationships/slideLayout" Target="../slideLayouts/slideLayout2.xml"/><Relationship Id="rId5" Type="http://schemas.openxmlformats.org/officeDocument/2006/relationships/image" Target="../media/image133.png"/><Relationship Id="rId4" Type="http://schemas.openxmlformats.org/officeDocument/2006/relationships/hyperlink" Target="https://www.psychologie-aktuell.com/fileadmin/download/esp/2-2017_20171018/esp_2-2017_184-194.pdf" TargetMode="External"/></Relationships>
</file>

<file path=ppt/slides/_rels/slide50.xml.rels><?xml version="1.0" encoding="UTF-8" standalone="yes"?>
<Relationships xmlns="http://schemas.openxmlformats.org/package/2006/relationships"><Relationship Id="rId8" Type="http://schemas.openxmlformats.org/officeDocument/2006/relationships/image" Target="../media/image139.emf"/><Relationship Id="rId3" Type="http://schemas.openxmlformats.org/officeDocument/2006/relationships/image" Target="../media/image134.emf"/><Relationship Id="rId7" Type="http://schemas.openxmlformats.org/officeDocument/2006/relationships/image" Target="../media/image138.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7.emf"/><Relationship Id="rId5" Type="http://schemas.openxmlformats.org/officeDocument/2006/relationships/image" Target="../media/image136.emf"/><Relationship Id="rId4" Type="http://schemas.openxmlformats.org/officeDocument/2006/relationships/image" Target="../media/image135.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44.jpe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146.jpeg"/><Relationship Id="rId4" Type="http://schemas.openxmlformats.org/officeDocument/2006/relationships/image" Target="../media/image145.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visual-books.com/diklusion" TargetMode="External"/><Relationship Id="rId1" Type="http://schemas.openxmlformats.org/officeDocument/2006/relationships/slideLayout" Target="../slideLayouts/slideLayout13.xml"/><Relationship Id="rId5" Type="http://schemas.openxmlformats.org/officeDocument/2006/relationships/image" Target="../media/image149.png"/><Relationship Id="rId4" Type="http://schemas.openxmlformats.org/officeDocument/2006/relationships/image" Target="../media/image148.png"/></Relationships>
</file>

<file path=ppt/slides/_rels/slide5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hyperlink" Target="https://paedalogis.com/wp-content/uploads/2021/07/mitSprache_2_21_Beitrag_Reber_web.pdf" TargetMode="External"/><Relationship Id="rId1" Type="http://schemas.openxmlformats.org/officeDocument/2006/relationships/slideLayout" Target="../slideLayouts/slideLayout13.xml"/><Relationship Id="rId5" Type="http://schemas.openxmlformats.org/officeDocument/2006/relationships/image" Target="../media/image152.jpeg"/><Relationship Id="rId4" Type="http://schemas.openxmlformats.org/officeDocument/2006/relationships/image" Target="../media/image151.png"/></Relationships>
</file>

<file path=ppt/slides/_rels/slide59.xml.rels><?xml version="1.0" encoding="UTF-8" standalone="yes"?>
<Relationships xmlns="http://schemas.openxmlformats.org/package/2006/relationships"><Relationship Id="rId8" Type="http://schemas.openxmlformats.org/officeDocument/2006/relationships/image" Target="../media/image158.jpeg"/><Relationship Id="rId3" Type="http://schemas.openxmlformats.org/officeDocument/2006/relationships/image" Target="../media/image153.png"/><Relationship Id="rId7" Type="http://schemas.openxmlformats.org/officeDocument/2006/relationships/image" Target="../media/image15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56.jpeg"/><Relationship Id="rId5" Type="http://schemas.openxmlformats.org/officeDocument/2006/relationships/image" Target="../media/image155.jpeg"/><Relationship Id="rId10" Type="http://schemas.openxmlformats.org/officeDocument/2006/relationships/image" Target="../media/image159.png"/><Relationship Id="rId4" Type="http://schemas.openxmlformats.org/officeDocument/2006/relationships/image" Target="../media/image154.jpeg"/><Relationship Id="rId9" Type="http://schemas.openxmlformats.org/officeDocument/2006/relationships/hyperlink" Target="https://karin-reber.de/2018/06/13/miomind"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59.png"/><Relationship Id="rId5" Type="http://schemas.openxmlformats.org/officeDocument/2006/relationships/hyperlink" Target="https://karin-reber.de/2018/06/13/miomind" TargetMode="External"/><Relationship Id="rId4" Type="http://schemas.openxmlformats.org/officeDocument/2006/relationships/image" Target="../media/image158.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163.jpg"/><Relationship Id="rId3" Type="http://schemas.openxmlformats.org/officeDocument/2006/relationships/hyperlink" Target="http://www.karin-reber.de/" TargetMode="External"/><Relationship Id="rId7" Type="http://schemas.openxmlformats.org/officeDocument/2006/relationships/image" Target="../media/image162.jpg"/><Relationship Id="rId2" Type="http://schemas.openxmlformats.org/officeDocument/2006/relationships/hyperlink" Target="mailto:mail@karin-reber.de" TargetMode="External"/><Relationship Id="rId1" Type="http://schemas.openxmlformats.org/officeDocument/2006/relationships/slideLayout" Target="../slideLayouts/slideLayout7.xml"/><Relationship Id="rId6" Type="http://schemas.openxmlformats.org/officeDocument/2006/relationships/hyperlink" Target="https://praxis-sprache.eu/heftarchiv/64-jahrgang-2019/heft-32019/" TargetMode="External"/><Relationship Id="rId5" Type="http://schemas.openxmlformats.org/officeDocument/2006/relationships/image" Target="../media/image161.png"/><Relationship Id="rId10" Type="http://schemas.openxmlformats.org/officeDocument/2006/relationships/image" Target="../media/image165.jpeg"/><Relationship Id="rId4" Type="http://schemas.openxmlformats.org/officeDocument/2006/relationships/image" Target="../media/image160.png"/><Relationship Id="rId9" Type="http://schemas.openxmlformats.org/officeDocument/2006/relationships/image" Target="../media/image164.jpeg"/></Relationships>
</file>

<file path=ppt/slides/_rels/slide63.xml.rels><?xml version="1.0" encoding="UTF-8" standalone="yes"?>
<Relationships xmlns="http://schemas.openxmlformats.org/package/2006/relationships"><Relationship Id="rId3" Type="http://schemas.openxmlformats.org/officeDocument/2006/relationships/hyperlink" Target="https://visual-books.com/diklusion" TargetMode="External"/><Relationship Id="rId7" Type="http://schemas.openxmlformats.org/officeDocument/2006/relationships/hyperlink" Target="https://apps.apple.com/us/app/zabulo/id1428700761" TargetMode="External"/><Relationship Id="rId2" Type="http://schemas.openxmlformats.org/officeDocument/2006/relationships/hyperlink" Target="http://www.rechtschreibregal.de/" TargetMode="External"/><Relationship Id="rId1" Type="http://schemas.openxmlformats.org/officeDocument/2006/relationships/slideLayout" Target="../slideLayouts/slideLayout2.xml"/><Relationship Id="rId6" Type="http://schemas.openxmlformats.org/officeDocument/2006/relationships/hyperlink" Target="http://www.paedalogis.com/" TargetMode="External"/><Relationship Id="rId5" Type="http://schemas.openxmlformats.org/officeDocument/2006/relationships/hyperlink" Target="https://dgs-ev.de/fileadmin/Fachpublikationen/PS_4-2013/Reber_Kirch_Rechtschreibunterricht_ps_2013_04.pdf" TargetMode="External"/><Relationship Id="rId4" Type="http://schemas.openxmlformats.org/officeDocument/2006/relationships/hyperlink" Target="https://paedalogis.com/wp-content/uploads/2021/07/mitSprache_2_21_Beitrag_Reber_web.pdf"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www.paedalogis.com/" TargetMode="External"/><Relationship Id="rId2" Type="http://schemas.openxmlformats.org/officeDocument/2006/relationships/hyperlink" Target="http://www.karin-reber.d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C806637B-35FA-4717-B3B6-4C47430E53E5}"/>
              </a:ext>
            </a:extLst>
          </p:cNvPr>
          <p:cNvPicPr>
            <a:picLocks noChangeAspect="1"/>
          </p:cNvPicPr>
          <p:nvPr/>
        </p:nvPicPr>
        <p:blipFill rotWithShape="1">
          <a:blip r:embed="rId2">
            <a:extLst>
              <a:ext uri="{28A0092B-C50C-407E-A947-70E740481C1C}">
                <a14:useLocalDpi xmlns:a14="http://schemas.microsoft.com/office/drawing/2010/main" val="0"/>
              </a:ext>
            </a:extLst>
          </a:blip>
          <a:srcRect t="12876" b="30874"/>
          <a:stretch/>
        </p:blipFill>
        <p:spPr>
          <a:xfrm>
            <a:off x="20" y="-171000"/>
            <a:ext cx="12191980" cy="7029000"/>
          </a:xfrm>
          <a:prstGeom prst="rect">
            <a:avLst/>
          </a:prstGeom>
        </p:spPr>
      </p:pic>
      <p:sp>
        <p:nvSpPr>
          <p:cNvPr id="11"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969639" y="158592"/>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alpha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Titel 2">
            <a:extLst>
              <a:ext uri="{FF2B5EF4-FFF2-40B4-BE49-F238E27FC236}">
                <a16:creationId xmlns:a16="http://schemas.microsoft.com/office/drawing/2014/main" id="{ECCF9935-47F8-485D-84A0-F8AD671E6D72}"/>
              </a:ext>
            </a:extLst>
          </p:cNvPr>
          <p:cNvSpPr>
            <a:spLocks noGrp="1"/>
          </p:cNvSpPr>
          <p:nvPr>
            <p:ph type="ctrTitle"/>
          </p:nvPr>
        </p:nvSpPr>
        <p:spPr>
          <a:xfrm>
            <a:off x="3325473" y="1524000"/>
            <a:ext cx="5541054" cy="2688545"/>
          </a:xfrm>
        </p:spPr>
        <p:txBody>
          <a:bodyPr>
            <a:normAutofit/>
          </a:bodyPr>
          <a:lstStyle/>
          <a:p>
            <a:r>
              <a:rPr lang="de-DE" sz="4400" dirty="0"/>
              <a:t>Individuelle Lernangebote mit </a:t>
            </a:r>
            <a:r>
              <a:rPr lang="de-DE" sz="4400" dirty="0" err="1"/>
              <a:t>zabulo</a:t>
            </a:r>
            <a:r>
              <a:rPr lang="de-DE" sz="4400" dirty="0"/>
              <a:t> selbst erstellen</a:t>
            </a:r>
          </a:p>
        </p:txBody>
      </p:sp>
      <p:sp>
        <p:nvSpPr>
          <p:cNvPr id="2" name="Untertitel 1">
            <a:extLst>
              <a:ext uri="{FF2B5EF4-FFF2-40B4-BE49-F238E27FC236}">
                <a16:creationId xmlns:a16="http://schemas.microsoft.com/office/drawing/2014/main" id="{7CAF5803-0592-47B7-A20A-ACF7D105B232}"/>
              </a:ext>
            </a:extLst>
          </p:cNvPr>
          <p:cNvSpPr>
            <a:spLocks noGrp="1"/>
          </p:cNvSpPr>
          <p:nvPr>
            <p:ph type="subTitle" idx="1"/>
          </p:nvPr>
        </p:nvSpPr>
        <p:spPr>
          <a:xfrm>
            <a:off x="3880419" y="4300833"/>
            <a:ext cx="4431162" cy="1337967"/>
          </a:xfrm>
        </p:spPr>
        <p:txBody>
          <a:bodyPr>
            <a:normAutofit/>
          </a:bodyPr>
          <a:lstStyle/>
          <a:p>
            <a:pPr>
              <a:lnSpc>
                <a:spcPct val="90000"/>
              </a:lnSpc>
            </a:pPr>
            <a:r>
              <a:rPr lang="de-DE" sz="1400" dirty="0"/>
              <a:t>Wenn Lernmaterialien sich an Lernende anpassen</a:t>
            </a:r>
          </a:p>
          <a:p>
            <a:pPr>
              <a:lnSpc>
                <a:spcPct val="90000"/>
              </a:lnSpc>
            </a:pPr>
            <a:endParaRPr lang="de-DE" sz="1300" dirty="0"/>
          </a:p>
          <a:p>
            <a:pPr>
              <a:lnSpc>
                <a:spcPct val="90000"/>
              </a:lnSpc>
            </a:pPr>
            <a:r>
              <a:rPr lang="de-DE" sz="1300" dirty="0" err="1"/>
              <a:t>Diklusions</a:t>
            </a:r>
            <a:r>
              <a:rPr lang="de-DE" sz="1300" dirty="0"/>
              <a:t>-Snack am 3.2.2022</a:t>
            </a:r>
          </a:p>
          <a:p>
            <a:pPr>
              <a:lnSpc>
                <a:spcPct val="90000"/>
              </a:lnSpc>
            </a:pPr>
            <a:r>
              <a:rPr lang="de-DE" sz="1300" dirty="0"/>
              <a:t>Karin Reber, </a:t>
            </a:r>
            <a:r>
              <a:rPr lang="de-DE" sz="1300" dirty="0">
                <a:hlinkClick r:id="rId3"/>
              </a:rPr>
              <a:t>http://www.karin-reber.de</a:t>
            </a:r>
            <a:r>
              <a:rPr lang="de-DE" sz="1300" dirty="0"/>
              <a:t> </a:t>
            </a:r>
          </a:p>
        </p:txBody>
      </p:sp>
    </p:spTree>
    <p:extLst>
      <p:ext uri="{BB962C8B-B14F-4D97-AF65-F5344CB8AC3E}">
        <p14:creationId xmlns:p14="http://schemas.microsoft.com/office/powerpoint/2010/main" val="3012224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BFEB44-65AD-49C5-9DEA-0589743001A7}"/>
              </a:ext>
            </a:extLst>
          </p:cNvPr>
          <p:cNvSpPr>
            <a:spLocks noGrp="1"/>
          </p:cNvSpPr>
          <p:nvPr>
            <p:ph type="title"/>
          </p:nvPr>
        </p:nvSpPr>
        <p:spPr/>
        <p:txBody>
          <a:bodyPr/>
          <a:lstStyle/>
          <a:p>
            <a:r>
              <a:rPr lang="de-DE" dirty="0"/>
              <a:t>Motivation</a:t>
            </a:r>
          </a:p>
        </p:txBody>
      </p:sp>
      <p:sp>
        <p:nvSpPr>
          <p:cNvPr id="3" name="Textplatzhalter 2">
            <a:extLst>
              <a:ext uri="{FF2B5EF4-FFF2-40B4-BE49-F238E27FC236}">
                <a16:creationId xmlns:a16="http://schemas.microsoft.com/office/drawing/2014/main" id="{15E70200-8A3C-4445-9680-633A883C7B55}"/>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98EE507F-6FB1-4BAB-BDAD-E39CF7F5A0D0}"/>
              </a:ext>
            </a:extLst>
          </p:cNvPr>
          <p:cNvSpPr>
            <a:spLocks noGrp="1"/>
          </p:cNvSpPr>
          <p:nvPr>
            <p:ph type="ftr" sz="quarter" idx="11"/>
          </p:nvPr>
        </p:nvSpPr>
        <p:spPr/>
        <p:txBody>
          <a:bodyPr/>
          <a:lstStyle/>
          <a:p>
            <a:r>
              <a:rPr lang="de-DE" dirty="0"/>
              <a:t>CC-BY 4.0 Dr. Karin Reber, http://www.karin-reber.de - Bilder aus </a:t>
            </a:r>
            <a:r>
              <a:rPr lang="de-DE" dirty="0" err="1"/>
              <a:t>zabulo</a:t>
            </a:r>
            <a:r>
              <a:rPr lang="de-DE" dirty="0"/>
              <a:t>, http://www.paedalogis.com</a:t>
            </a:r>
          </a:p>
        </p:txBody>
      </p:sp>
    </p:spTree>
    <p:extLst>
      <p:ext uri="{BB962C8B-B14F-4D97-AF65-F5344CB8AC3E}">
        <p14:creationId xmlns:p14="http://schemas.microsoft.com/office/powerpoint/2010/main" val="1105598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1749" y="906803"/>
            <a:ext cx="3078027" cy="4691949"/>
          </a:xfrm>
          <a:prstGeom prst="rect">
            <a:avLst/>
          </a:prstGeom>
          <a:ln>
            <a:noFill/>
          </a:ln>
          <a:effectLst/>
        </p:spPr>
      </p:pic>
      <p:pic>
        <p:nvPicPr>
          <p:cNvPr id="3" name="Grafik 2">
            <a:extLst>
              <a:ext uri="{FF2B5EF4-FFF2-40B4-BE49-F238E27FC236}">
                <a16:creationId xmlns:a16="http://schemas.microsoft.com/office/drawing/2014/main" id="{A1A37F7D-6272-47D3-A174-3379BF6CE4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634" y="2169158"/>
            <a:ext cx="3432936" cy="2868508"/>
          </a:xfrm>
          <a:prstGeom prst="rect">
            <a:avLst/>
          </a:prstGeom>
          <a:ln>
            <a:noFill/>
          </a:ln>
          <a:effectLst/>
        </p:spPr>
      </p:pic>
      <p:pic>
        <p:nvPicPr>
          <p:cNvPr id="4" name="Grafik 3">
            <a:extLst>
              <a:ext uri="{FF2B5EF4-FFF2-40B4-BE49-F238E27FC236}">
                <a16:creationId xmlns:a16="http://schemas.microsoft.com/office/drawing/2014/main" id="{82238DFF-1572-4AFE-B6DB-08BE1EB7DA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6000" y="1989000"/>
            <a:ext cx="2616101" cy="3228824"/>
          </a:xfrm>
          <a:prstGeom prst="rect">
            <a:avLst/>
          </a:prstGeom>
          <a:ln>
            <a:noFill/>
          </a:ln>
          <a:effectLst/>
        </p:spPr>
      </p:pic>
      <p:sp>
        <p:nvSpPr>
          <p:cNvPr id="7" name="Fußzeilenplatzhalter 6">
            <a:extLst>
              <a:ext uri="{FF2B5EF4-FFF2-40B4-BE49-F238E27FC236}">
                <a16:creationId xmlns:a16="http://schemas.microsoft.com/office/drawing/2014/main" id="{AAAC5149-3778-4988-A946-40AFD9C47F50}"/>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356467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B272FD-8CA2-49C3-9157-58B8D709CB3F}"/>
              </a:ext>
            </a:extLst>
          </p:cNvPr>
          <p:cNvSpPr>
            <a:spLocks noGrp="1"/>
          </p:cNvSpPr>
          <p:nvPr>
            <p:ph type="title"/>
          </p:nvPr>
        </p:nvSpPr>
        <p:spPr/>
        <p:txBody>
          <a:bodyPr/>
          <a:lstStyle/>
          <a:p>
            <a:r>
              <a:rPr lang="de-DE" dirty="0"/>
              <a:t>Individuelle Materialien erstellen für …</a:t>
            </a:r>
          </a:p>
        </p:txBody>
      </p:sp>
      <p:graphicFrame>
        <p:nvGraphicFramePr>
          <p:cNvPr id="5" name="Inhaltsplatzhalter 4">
            <a:extLst>
              <a:ext uri="{FF2B5EF4-FFF2-40B4-BE49-F238E27FC236}">
                <a16:creationId xmlns:a16="http://schemas.microsoft.com/office/drawing/2014/main" id="{943A8712-9AE3-45E6-A3C0-2EBB179B29AA}"/>
              </a:ext>
            </a:extLst>
          </p:cNvPr>
          <p:cNvGraphicFramePr>
            <a:graphicFrameLocks noGrp="1"/>
          </p:cNvGraphicFramePr>
          <p:nvPr>
            <p:ph idx="1"/>
          </p:nvPr>
        </p:nvGraphicFramePr>
        <p:xfrm>
          <a:off x="336550" y="1628775"/>
          <a:ext cx="11518900" cy="4483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ußzeilenplatzhalter 3">
            <a:extLst>
              <a:ext uri="{FF2B5EF4-FFF2-40B4-BE49-F238E27FC236}">
                <a16:creationId xmlns:a16="http://schemas.microsoft.com/office/drawing/2014/main" id="{D1CB8E5E-74AA-461C-915E-C5BD63A49E7E}"/>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1568775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E48779-A491-48A5-8491-566443F8FF90}"/>
              </a:ext>
            </a:extLst>
          </p:cNvPr>
          <p:cNvSpPr>
            <a:spLocks noGrp="1"/>
          </p:cNvSpPr>
          <p:nvPr>
            <p:ph type="title"/>
          </p:nvPr>
        </p:nvSpPr>
        <p:spPr/>
        <p:txBody>
          <a:bodyPr/>
          <a:lstStyle/>
          <a:p>
            <a:r>
              <a:rPr lang="de-DE" dirty="0"/>
              <a:t>Überblick</a:t>
            </a:r>
          </a:p>
        </p:txBody>
      </p:sp>
      <p:sp>
        <p:nvSpPr>
          <p:cNvPr id="3" name="Inhaltsplatzhalter 2">
            <a:extLst>
              <a:ext uri="{FF2B5EF4-FFF2-40B4-BE49-F238E27FC236}">
                <a16:creationId xmlns:a16="http://schemas.microsoft.com/office/drawing/2014/main" id="{0C6AE8D0-1785-4286-8721-7D8F218A2FDC}"/>
              </a:ext>
            </a:extLst>
          </p:cNvPr>
          <p:cNvSpPr>
            <a:spLocks noGrp="1"/>
          </p:cNvSpPr>
          <p:nvPr>
            <p:ph idx="1"/>
          </p:nvPr>
        </p:nvSpPr>
        <p:spPr/>
        <p:txBody>
          <a:bodyPr/>
          <a:lstStyle/>
          <a:p>
            <a:pPr marL="514350" indent="-514350">
              <a:buFont typeface="+mj-lt"/>
              <a:buAutoNum type="arabicPeriod"/>
            </a:pPr>
            <a:r>
              <a:rPr lang="de-DE" dirty="0"/>
              <a:t>Grundlagen </a:t>
            </a:r>
            <a:r>
              <a:rPr lang="de-DE" dirty="0" err="1"/>
              <a:t>zabulo</a:t>
            </a:r>
            <a:endParaRPr lang="de-DE" dirty="0"/>
          </a:p>
          <a:p>
            <a:pPr marL="514350" indent="-514350">
              <a:buFont typeface="+mj-lt"/>
              <a:buAutoNum type="arabicPeriod"/>
            </a:pPr>
            <a:r>
              <a:rPr lang="de-DE" dirty="0">
                <a:solidFill>
                  <a:schemeClr val="accent6"/>
                </a:solidFill>
              </a:rPr>
              <a:t>Material-Werkstatt</a:t>
            </a:r>
          </a:p>
          <a:p>
            <a:pPr marL="514350" indent="-514350">
              <a:buFont typeface="+mj-lt"/>
              <a:buAutoNum type="arabicPeriod"/>
            </a:pPr>
            <a:r>
              <a:rPr lang="de-DE" dirty="0">
                <a:solidFill>
                  <a:schemeClr val="accent6"/>
                </a:solidFill>
              </a:rPr>
              <a:t>Spiel-Werkstatt</a:t>
            </a:r>
          </a:p>
          <a:p>
            <a:pPr marL="514350" indent="-514350">
              <a:buFont typeface="+mj-lt"/>
              <a:buAutoNum type="arabicPeriod"/>
            </a:pPr>
            <a:r>
              <a:rPr lang="de-DE" dirty="0">
                <a:solidFill>
                  <a:schemeClr val="accent6"/>
                </a:solidFill>
              </a:rPr>
              <a:t>Screening-Werkstatt </a:t>
            </a:r>
          </a:p>
          <a:p>
            <a:pPr marL="514350" indent="-514350">
              <a:buFont typeface="+mj-lt"/>
              <a:buAutoNum type="arabicPeriod"/>
            </a:pPr>
            <a:r>
              <a:rPr lang="de-DE" dirty="0">
                <a:solidFill>
                  <a:schemeClr val="accent6"/>
                </a:solidFill>
              </a:rPr>
              <a:t>Computerspiel-Werkstatt </a:t>
            </a:r>
          </a:p>
          <a:p>
            <a:pPr marL="514350" indent="-514350">
              <a:buFont typeface="+mj-lt"/>
              <a:buAutoNum type="arabicPeriod"/>
            </a:pPr>
            <a:r>
              <a:rPr lang="de-DE" dirty="0">
                <a:solidFill>
                  <a:srgbClr val="FF9900"/>
                </a:solidFill>
              </a:rPr>
              <a:t>App am Tablet (iOS)</a:t>
            </a:r>
          </a:p>
          <a:p>
            <a:pPr marL="514350" indent="-514350">
              <a:buFont typeface="+mj-lt"/>
              <a:buAutoNum type="arabicPeriod"/>
            </a:pPr>
            <a:r>
              <a:rPr lang="de-DE" dirty="0"/>
              <a:t>Individualisierung &amp; Kompetenzorientierung</a:t>
            </a:r>
          </a:p>
          <a:p>
            <a:pPr marL="514350" indent="-514350">
              <a:buFont typeface="+mj-lt"/>
              <a:buAutoNum type="arabicPeriod"/>
            </a:pPr>
            <a:r>
              <a:rPr lang="de-DE" dirty="0"/>
              <a:t>Ausblick</a:t>
            </a:r>
          </a:p>
        </p:txBody>
      </p:sp>
      <p:sp>
        <p:nvSpPr>
          <p:cNvPr id="4" name="Fußzeilenplatzhalter 3">
            <a:extLst>
              <a:ext uri="{FF2B5EF4-FFF2-40B4-BE49-F238E27FC236}">
                <a16:creationId xmlns:a16="http://schemas.microsoft.com/office/drawing/2014/main" id="{2A26778B-B78A-486A-AAE4-89A5C9003975}"/>
              </a:ext>
            </a:extLst>
          </p:cNvPr>
          <p:cNvSpPr>
            <a:spLocks noGrp="1"/>
          </p:cNvSpPr>
          <p:nvPr>
            <p:ph type="ftr" sz="quarter" idx="11"/>
          </p:nvPr>
        </p:nvSpPr>
        <p:spPr/>
        <p:txBody>
          <a:bodyPr/>
          <a:lstStyle/>
          <a:p>
            <a:r>
              <a:rPr lang="de-DE"/>
              <a:t>CC-BY 4.0 Dr. Karin Reber, http://www.karin-reber.de - Bilder aus zabulo, http://www.paedalogis.com</a:t>
            </a:r>
            <a:endParaRPr lang="de-DE" dirty="0"/>
          </a:p>
        </p:txBody>
      </p:sp>
    </p:spTree>
    <p:extLst>
      <p:ext uri="{BB962C8B-B14F-4D97-AF65-F5344CB8AC3E}">
        <p14:creationId xmlns:p14="http://schemas.microsoft.com/office/powerpoint/2010/main" val="3203545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25E9A-15A7-46D9-B768-D53CD5386CF2}"/>
              </a:ext>
            </a:extLst>
          </p:cNvPr>
          <p:cNvSpPr>
            <a:spLocks noGrp="1"/>
          </p:cNvSpPr>
          <p:nvPr>
            <p:ph type="title"/>
          </p:nvPr>
        </p:nvSpPr>
        <p:spPr/>
        <p:txBody>
          <a:bodyPr/>
          <a:lstStyle/>
          <a:p>
            <a:r>
              <a:rPr lang="de-DE" dirty="0"/>
              <a:t>Grundlagen </a:t>
            </a:r>
            <a:r>
              <a:rPr lang="de-DE" dirty="0" err="1"/>
              <a:t>zabulo</a:t>
            </a:r>
            <a:r>
              <a:rPr lang="de-DE" dirty="0"/>
              <a:t> </a:t>
            </a:r>
          </a:p>
        </p:txBody>
      </p:sp>
      <p:sp>
        <p:nvSpPr>
          <p:cNvPr id="3" name="Textplatzhalter 2">
            <a:extLst>
              <a:ext uri="{FF2B5EF4-FFF2-40B4-BE49-F238E27FC236}">
                <a16:creationId xmlns:a16="http://schemas.microsoft.com/office/drawing/2014/main" id="{1CFF563B-E0AD-4D8A-8B06-BB4A0DEA8582}"/>
              </a:ext>
            </a:extLst>
          </p:cNvPr>
          <p:cNvSpPr>
            <a:spLocks noGrp="1"/>
          </p:cNvSpPr>
          <p:nvPr>
            <p:ph type="body" idx="1"/>
          </p:nvPr>
        </p:nvSpPr>
        <p:spPr/>
        <p:txBody>
          <a:bodyPr/>
          <a:lstStyle/>
          <a:p>
            <a:r>
              <a:rPr lang="de-DE" dirty="0"/>
              <a:t>So geht’s </a:t>
            </a:r>
          </a:p>
        </p:txBody>
      </p:sp>
      <p:sp>
        <p:nvSpPr>
          <p:cNvPr id="4" name="Fußzeilenplatzhalter 3">
            <a:extLst>
              <a:ext uri="{FF2B5EF4-FFF2-40B4-BE49-F238E27FC236}">
                <a16:creationId xmlns:a16="http://schemas.microsoft.com/office/drawing/2014/main" id="{315ECAA9-7521-4FD6-954A-9093BCD432DB}"/>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4210023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0D9562-716D-448B-8378-2A7CE34B80C1}"/>
              </a:ext>
            </a:extLst>
          </p:cNvPr>
          <p:cNvSpPr>
            <a:spLocks noGrp="1"/>
          </p:cNvSpPr>
          <p:nvPr>
            <p:ph type="title"/>
          </p:nvPr>
        </p:nvSpPr>
        <p:spPr/>
        <p:txBody>
          <a:bodyPr>
            <a:normAutofit fontScale="90000"/>
          </a:bodyPr>
          <a:lstStyle/>
          <a:p>
            <a:r>
              <a:rPr lang="de-DE" dirty="0"/>
              <a:t>Arbeitsblätter, Spiele, Tests und digitale Spiele</a:t>
            </a:r>
          </a:p>
        </p:txBody>
      </p:sp>
      <p:sp>
        <p:nvSpPr>
          <p:cNvPr id="4" name="Fußzeilenplatzhalter 3">
            <a:extLst>
              <a:ext uri="{FF2B5EF4-FFF2-40B4-BE49-F238E27FC236}">
                <a16:creationId xmlns:a16="http://schemas.microsoft.com/office/drawing/2014/main" id="{30615E4D-377B-412B-8C06-2A1606F7361B}"/>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5" name="Grafik 4">
            <a:extLst>
              <a:ext uri="{FF2B5EF4-FFF2-40B4-BE49-F238E27FC236}">
                <a16:creationId xmlns:a16="http://schemas.microsoft.com/office/drawing/2014/main" id="{D98C64EC-A57D-4580-B5B5-A8A114814128}"/>
              </a:ext>
            </a:extLst>
          </p:cNvPr>
          <p:cNvPicPr>
            <a:picLocks noChangeAspect="1"/>
          </p:cNvPicPr>
          <p:nvPr/>
        </p:nvPicPr>
        <p:blipFill>
          <a:blip r:embed="rId2"/>
          <a:stretch>
            <a:fillRect/>
          </a:stretch>
        </p:blipFill>
        <p:spPr>
          <a:xfrm>
            <a:off x="304885" y="2288084"/>
            <a:ext cx="2095429" cy="3020406"/>
          </a:xfrm>
          <a:prstGeom prst="rect">
            <a:avLst/>
          </a:prstGeom>
          <a:ln>
            <a:noFill/>
          </a:ln>
          <a:effectLst>
            <a:outerShdw blurRad="190500" algn="tl" rotWithShape="0">
              <a:srgbClr val="000000">
                <a:alpha val="70000"/>
              </a:srgbClr>
            </a:outerShdw>
          </a:effectLst>
        </p:spPr>
      </p:pic>
      <p:pic>
        <p:nvPicPr>
          <p:cNvPr id="6" name="Grafik 5">
            <a:extLst>
              <a:ext uri="{FF2B5EF4-FFF2-40B4-BE49-F238E27FC236}">
                <a16:creationId xmlns:a16="http://schemas.microsoft.com/office/drawing/2014/main" id="{D5700298-A121-49BF-A974-DA649F9163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1926" y="2835207"/>
            <a:ext cx="2069920" cy="2927934"/>
          </a:xfrm>
          <a:prstGeom prst="rect">
            <a:avLst/>
          </a:prstGeom>
          <a:ln>
            <a:noFill/>
          </a:ln>
          <a:effectLst>
            <a:outerShdw blurRad="190500" algn="tl" rotWithShape="0">
              <a:srgbClr val="000000">
                <a:alpha val="70000"/>
              </a:srgbClr>
            </a:outerShdw>
          </a:effectLst>
        </p:spPr>
      </p:pic>
      <p:pic>
        <p:nvPicPr>
          <p:cNvPr id="7" name="Grafik 6">
            <a:extLst>
              <a:ext uri="{FF2B5EF4-FFF2-40B4-BE49-F238E27FC236}">
                <a16:creationId xmlns:a16="http://schemas.microsoft.com/office/drawing/2014/main" id="{BCC758B9-ABF2-4120-A0F5-BE23062516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6676" y="2576137"/>
            <a:ext cx="2781661" cy="2129853"/>
          </a:xfrm>
          <a:prstGeom prst="roundRect">
            <a:avLst>
              <a:gd name="adj" fmla="val 3333"/>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8" name="Textfeld 7">
            <a:extLst>
              <a:ext uri="{FF2B5EF4-FFF2-40B4-BE49-F238E27FC236}">
                <a16:creationId xmlns:a16="http://schemas.microsoft.com/office/drawing/2014/main" id="{47B4013F-066B-4335-B097-EE131E63058D}"/>
              </a:ext>
            </a:extLst>
          </p:cNvPr>
          <p:cNvSpPr txBox="1"/>
          <p:nvPr/>
        </p:nvSpPr>
        <p:spPr>
          <a:xfrm>
            <a:off x="9696000" y="4855351"/>
            <a:ext cx="1352230" cy="369332"/>
          </a:xfrm>
          <a:prstGeom prst="rect">
            <a:avLst/>
          </a:prstGeom>
          <a:noFill/>
        </p:spPr>
        <p:txBody>
          <a:bodyPr wrap="none" rtlCol="0">
            <a:spAutoFit/>
          </a:bodyPr>
          <a:lstStyle/>
          <a:p>
            <a:r>
              <a:rPr lang="de-DE" dirty="0"/>
              <a:t>Lautdetektiv</a:t>
            </a:r>
          </a:p>
        </p:txBody>
      </p:sp>
      <p:sp>
        <p:nvSpPr>
          <p:cNvPr id="14" name="Textfeld 13">
            <a:extLst>
              <a:ext uri="{FF2B5EF4-FFF2-40B4-BE49-F238E27FC236}">
                <a16:creationId xmlns:a16="http://schemas.microsoft.com/office/drawing/2014/main" id="{F96911F9-6BAA-43E1-9770-C01CB9B63BAF}"/>
              </a:ext>
            </a:extLst>
          </p:cNvPr>
          <p:cNvSpPr txBox="1"/>
          <p:nvPr/>
        </p:nvSpPr>
        <p:spPr>
          <a:xfrm>
            <a:off x="7101025" y="3179399"/>
            <a:ext cx="1641701" cy="646331"/>
          </a:xfrm>
          <a:prstGeom prst="rect">
            <a:avLst/>
          </a:prstGeom>
          <a:noFill/>
        </p:spPr>
        <p:txBody>
          <a:bodyPr wrap="square" rtlCol="0">
            <a:spAutoFit/>
          </a:bodyPr>
          <a:lstStyle/>
          <a:p>
            <a:r>
              <a:rPr lang="de-DE" dirty="0"/>
              <a:t>Auswertungs-bogen</a:t>
            </a:r>
          </a:p>
        </p:txBody>
      </p:sp>
      <p:pic>
        <p:nvPicPr>
          <p:cNvPr id="11" name="Grafik 10">
            <a:extLst>
              <a:ext uri="{FF2B5EF4-FFF2-40B4-BE49-F238E27FC236}">
                <a16:creationId xmlns:a16="http://schemas.microsoft.com/office/drawing/2014/main" id="{3D63952D-D4ED-4C39-80B6-9C18442080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75136">
            <a:off x="5330333" y="2511355"/>
            <a:ext cx="1653702" cy="22594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3" name="Textfeld 12">
            <a:extLst>
              <a:ext uri="{FF2B5EF4-FFF2-40B4-BE49-F238E27FC236}">
                <a16:creationId xmlns:a16="http://schemas.microsoft.com/office/drawing/2014/main" id="{D07AD011-6E35-4D21-ADCA-F2F29BF3E734}"/>
              </a:ext>
            </a:extLst>
          </p:cNvPr>
          <p:cNvSpPr txBox="1"/>
          <p:nvPr/>
        </p:nvSpPr>
        <p:spPr>
          <a:xfrm>
            <a:off x="6979622" y="2297889"/>
            <a:ext cx="1531573" cy="646331"/>
          </a:xfrm>
          <a:prstGeom prst="rect">
            <a:avLst/>
          </a:prstGeom>
          <a:noFill/>
        </p:spPr>
        <p:txBody>
          <a:bodyPr wrap="none" rtlCol="0">
            <a:spAutoFit/>
          </a:bodyPr>
          <a:lstStyle/>
          <a:p>
            <a:r>
              <a:rPr lang="de-DE" dirty="0"/>
              <a:t>Testbogen</a:t>
            </a:r>
          </a:p>
          <a:p>
            <a:r>
              <a:rPr lang="de-DE" i="1" dirty="0"/>
              <a:t>Leseverstehen</a:t>
            </a:r>
          </a:p>
        </p:txBody>
      </p:sp>
      <p:sp>
        <p:nvSpPr>
          <p:cNvPr id="16" name="Textfeld 15">
            <a:extLst>
              <a:ext uri="{FF2B5EF4-FFF2-40B4-BE49-F238E27FC236}">
                <a16:creationId xmlns:a16="http://schemas.microsoft.com/office/drawing/2014/main" id="{7658C81E-D74B-4A43-B6B7-A287888B3970}"/>
              </a:ext>
            </a:extLst>
          </p:cNvPr>
          <p:cNvSpPr txBox="1"/>
          <p:nvPr/>
        </p:nvSpPr>
        <p:spPr>
          <a:xfrm>
            <a:off x="460182" y="5336082"/>
            <a:ext cx="1818959" cy="646331"/>
          </a:xfrm>
          <a:prstGeom prst="rect">
            <a:avLst/>
          </a:prstGeom>
          <a:noFill/>
        </p:spPr>
        <p:txBody>
          <a:bodyPr wrap="none" rtlCol="0">
            <a:spAutoFit/>
          </a:bodyPr>
          <a:lstStyle/>
          <a:p>
            <a:pPr algn="ctr"/>
            <a:r>
              <a:rPr lang="de-DE" dirty="0"/>
              <a:t>Arbeitsblatt </a:t>
            </a:r>
            <a:br>
              <a:rPr lang="de-DE" dirty="0"/>
            </a:br>
            <a:r>
              <a:rPr lang="de-DE" dirty="0"/>
              <a:t>Wörter schreiben</a:t>
            </a:r>
          </a:p>
        </p:txBody>
      </p:sp>
      <p:sp>
        <p:nvSpPr>
          <p:cNvPr id="17" name="Textfeld 16">
            <a:extLst>
              <a:ext uri="{FF2B5EF4-FFF2-40B4-BE49-F238E27FC236}">
                <a16:creationId xmlns:a16="http://schemas.microsoft.com/office/drawing/2014/main" id="{1C6D4F3F-296F-41FB-9F79-6C9DF3ABC3F5}"/>
              </a:ext>
            </a:extLst>
          </p:cNvPr>
          <p:cNvSpPr txBox="1"/>
          <p:nvPr/>
        </p:nvSpPr>
        <p:spPr>
          <a:xfrm>
            <a:off x="3152677" y="5754499"/>
            <a:ext cx="1480726" cy="646331"/>
          </a:xfrm>
          <a:prstGeom prst="rect">
            <a:avLst/>
          </a:prstGeom>
          <a:noFill/>
        </p:spPr>
        <p:txBody>
          <a:bodyPr wrap="none" rtlCol="0">
            <a:spAutoFit/>
          </a:bodyPr>
          <a:lstStyle/>
          <a:p>
            <a:pPr algn="ctr"/>
            <a:r>
              <a:rPr lang="de-DE" dirty="0"/>
              <a:t>Spiel </a:t>
            </a:r>
            <a:br>
              <a:rPr lang="de-DE" dirty="0"/>
            </a:br>
            <a:r>
              <a:rPr lang="de-DE" dirty="0"/>
              <a:t>Wörtertreppe</a:t>
            </a:r>
          </a:p>
        </p:txBody>
      </p:sp>
      <p:grpSp>
        <p:nvGrpSpPr>
          <p:cNvPr id="3" name="Gruppieren 2">
            <a:extLst>
              <a:ext uri="{FF2B5EF4-FFF2-40B4-BE49-F238E27FC236}">
                <a16:creationId xmlns:a16="http://schemas.microsoft.com/office/drawing/2014/main" id="{49A178BC-3E88-4B9D-BDCE-5538A9840793}"/>
              </a:ext>
            </a:extLst>
          </p:cNvPr>
          <p:cNvGrpSpPr/>
          <p:nvPr/>
        </p:nvGrpSpPr>
        <p:grpSpPr>
          <a:xfrm>
            <a:off x="32016" y="1396975"/>
            <a:ext cx="2667887" cy="648536"/>
            <a:chOff x="505217" y="1033532"/>
            <a:chExt cx="2667887" cy="648536"/>
          </a:xfrm>
        </p:grpSpPr>
        <p:pic>
          <p:nvPicPr>
            <p:cNvPr id="23" name="Grafik 22">
              <a:extLst>
                <a:ext uri="{FF2B5EF4-FFF2-40B4-BE49-F238E27FC236}">
                  <a16:creationId xmlns:a16="http://schemas.microsoft.com/office/drawing/2014/main" id="{FA30579C-3218-4841-B2C6-63D2DC1C19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17" y="1033532"/>
              <a:ext cx="648536" cy="648536"/>
            </a:xfrm>
            <a:prstGeom prst="rect">
              <a:avLst/>
            </a:prstGeom>
            <a:ln>
              <a:noFill/>
            </a:ln>
            <a:effectLst/>
          </p:spPr>
        </p:pic>
        <p:sp>
          <p:nvSpPr>
            <p:cNvPr id="24" name="Textfeld 23">
              <a:extLst>
                <a:ext uri="{FF2B5EF4-FFF2-40B4-BE49-F238E27FC236}">
                  <a16:creationId xmlns:a16="http://schemas.microsoft.com/office/drawing/2014/main" id="{E29AF30F-3C97-4386-81F8-DDB20EF09286}"/>
                </a:ext>
              </a:extLst>
            </p:cNvPr>
            <p:cNvSpPr txBox="1"/>
            <p:nvPr/>
          </p:nvSpPr>
          <p:spPr>
            <a:xfrm>
              <a:off x="1054447" y="1221495"/>
              <a:ext cx="2118657" cy="400110"/>
            </a:xfrm>
            <a:prstGeom prst="rect">
              <a:avLst/>
            </a:prstGeom>
            <a:noFill/>
            <a:effectLst/>
          </p:spPr>
          <p:txBody>
            <a:bodyPr wrap="none" rtlCol="0">
              <a:spAutoFit/>
            </a:bodyPr>
            <a:lstStyle/>
            <a:p>
              <a:r>
                <a:rPr lang="de-DE" sz="2000" dirty="0">
                  <a:latin typeface="Humanst521 BT" panose="020B0602020204020204" pitchFamily="34" charset="0"/>
                </a:rPr>
                <a:t>Material-Werkstatt</a:t>
              </a:r>
            </a:p>
          </p:txBody>
        </p:sp>
      </p:grpSp>
      <p:grpSp>
        <p:nvGrpSpPr>
          <p:cNvPr id="31" name="Gruppieren 30">
            <a:extLst>
              <a:ext uri="{FF2B5EF4-FFF2-40B4-BE49-F238E27FC236}">
                <a16:creationId xmlns:a16="http://schemas.microsoft.com/office/drawing/2014/main" id="{4B103A99-6371-4F1A-914B-D3BF8B514EC0}"/>
              </a:ext>
            </a:extLst>
          </p:cNvPr>
          <p:cNvGrpSpPr/>
          <p:nvPr/>
        </p:nvGrpSpPr>
        <p:grpSpPr>
          <a:xfrm>
            <a:off x="4979692" y="1470857"/>
            <a:ext cx="2942184" cy="788212"/>
            <a:chOff x="7323069" y="1334175"/>
            <a:chExt cx="2942184" cy="788212"/>
          </a:xfrm>
        </p:grpSpPr>
        <p:pic>
          <p:nvPicPr>
            <p:cNvPr id="25" name="Grafik 24">
              <a:extLst>
                <a:ext uri="{FF2B5EF4-FFF2-40B4-BE49-F238E27FC236}">
                  <a16:creationId xmlns:a16="http://schemas.microsoft.com/office/drawing/2014/main" id="{54E72675-6DBC-45FA-873A-2E1F119300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23069" y="1334175"/>
              <a:ext cx="739332" cy="739332"/>
            </a:xfrm>
            <a:prstGeom prst="rect">
              <a:avLst/>
            </a:prstGeom>
            <a:ln>
              <a:noFill/>
            </a:ln>
            <a:effectLst/>
          </p:spPr>
        </p:pic>
        <p:sp>
          <p:nvSpPr>
            <p:cNvPr id="26" name="Textfeld 25">
              <a:extLst>
                <a:ext uri="{FF2B5EF4-FFF2-40B4-BE49-F238E27FC236}">
                  <a16:creationId xmlns:a16="http://schemas.microsoft.com/office/drawing/2014/main" id="{FBE81277-F096-4B08-AFDF-9B1F6D4733E0}"/>
                </a:ext>
              </a:extLst>
            </p:cNvPr>
            <p:cNvSpPr txBox="1"/>
            <p:nvPr/>
          </p:nvSpPr>
          <p:spPr>
            <a:xfrm>
              <a:off x="7984692" y="1722277"/>
              <a:ext cx="2280561" cy="400110"/>
            </a:xfrm>
            <a:prstGeom prst="rect">
              <a:avLst/>
            </a:prstGeom>
            <a:noFill/>
            <a:effectLst/>
          </p:spPr>
          <p:txBody>
            <a:bodyPr wrap="none" rtlCol="0">
              <a:spAutoFit/>
            </a:bodyPr>
            <a:lstStyle/>
            <a:p>
              <a:r>
                <a:rPr lang="de-DE" sz="2000" dirty="0">
                  <a:latin typeface="Humanst521 BT" panose="020B0602020204020204" pitchFamily="34" charset="0"/>
                </a:rPr>
                <a:t>Screening-Werkstatt</a:t>
              </a:r>
            </a:p>
          </p:txBody>
        </p:sp>
      </p:grpSp>
      <p:pic>
        <p:nvPicPr>
          <p:cNvPr id="27" name="Grafik 26">
            <a:extLst>
              <a:ext uri="{FF2B5EF4-FFF2-40B4-BE49-F238E27FC236}">
                <a16:creationId xmlns:a16="http://schemas.microsoft.com/office/drawing/2014/main" id="{2A9C333B-601E-4A91-8A69-C58C16F462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47955" y="1588285"/>
            <a:ext cx="796379" cy="796379"/>
          </a:xfrm>
          <a:prstGeom prst="rect">
            <a:avLst/>
          </a:prstGeom>
          <a:ln>
            <a:noFill/>
          </a:ln>
          <a:effectLst/>
        </p:spPr>
      </p:pic>
      <p:sp>
        <p:nvSpPr>
          <p:cNvPr id="28" name="Textfeld 27">
            <a:extLst>
              <a:ext uri="{FF2B5EF4-FFF2-40B4-BE49-F238E27FC236}">
                <a16:creationId xmlns:a16="http://schemas.microsoft.com/office/drawing/2014/main" id="{9FE1998C-F197-47A6-AA8D-3623956A7F5E}"/>
              </a:ext>
            </a:extLst>
          </p:cNvPr>
          <p:cNvSpPr txBox="1"/>
          <p:nvPr/>
        </p:nvSpPr>
        <p:spPr>
          <a:xfrm>
            <a:off x="9340500" y="1676909"/>
            <a:ext cx="2825582" cy="707886"/>
          </a:xfrm>
          <a:prstGeom prst="rect">
            <a:avLst/>
          </a:prstGeom>
          <a:noFill/>
          <a:effectLst/>
        </p:spPr>
        <p:txBody>
          <a:bodyPr wrap="none" rtlCol="0">
            <a:spAutoFit/>
          </a:bodyPr>
          <a:lstStyle/>
          <a:p>
            <a:r>
              <a:rPr lang="de-DE" sz="2000" dirty="0">
                <a:latin typeface="Humanst521 BT" panose="020B0602020204020204" pitchFamily="34" charset="0"/>
              </a:rPr>
              <a:t>Computerspiel-Werkstatt</a:t>
            </a:r>
          </a:p>
          <a:p>
            <a:r>
              <a:rPr lang="de-DE" sz="2000" dirty="0">
                <a:latin typeface="Humanst521 BT" panose="020B0602020204020204" pitchFamily="34" charset="0"/>
              </a:rPr>
              <a:t>App für iPad</a:t>
            </a:r>
          </a:p>
        </p:txBody>
      </p:sp>
      <p:grpSp>
        <p:nvGrpSpPr>
          <p:cNvPr id="15" name="Gruppieren 14">
            <a:extLst>
              <a:ext uri="{FF2B5EF4-FFF2-40B4-BE49-F238E27FC236}">
                <a16:creationId xmlns:a16="http://schemas.microsoft.com/office/drawing/2014/main" id="{03C82797-7A5F-4547-81C3-84D0DC8142AC}"/>
              </a:ext>
            </a:extLst>
          </p:cNvPr>
          <p:cNvGrpSpPr/>
          <p:nvPr/>
        </p:nvGrpSpPr>
        <p:grpSpPr>
          <a:xfrm>
            <a:off x="2565992" y="2072721"/>
            <a:ext cx="2305854" cy="665900"/>
            <a:chOff x="3016500" y="1819335"/>
            <a:chExt cx="2305854" cy="665900"/>
          </a:xfrm>
        </p:grpSpPr>
        <p:pic>
          <p:nvPicPr>
            <p:cNvPr id="29" name="Grafik 28">
              <a:extLst>
                <a:ext uri="{FF2B5EF4-FFF2-40B4-BE49-F238E27FC236}">
                  <a16:creationId xmlns:a16="http://schemas.microsoft.com/office/drawing/2014/main" id="{877CFB99-8E8F-4476-A064-39BBE4E925B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16500" y="1819335"/>
              <a:ext cx="648536" cy="648536"/>
            </a:xfrm>
            <a:prstGeom prst="rect">
              <a:avLst/>
            </a:prstGeom>
            <a:ln>
              <a:noFill/>
            </a:ln>
            <a:effectLst/>
          </p:spPr>
        </p:pic>
        <p:sp>
          <p:nvSpPr>
            <p:cNvPr id="30" name="Textfeld 29">
              <a:extLst>
                <a:ext uri="{FF2B5EF4-FFF2-40B4-BE49-F238E27FC236}">
                  <a16:creationId xmlns:a16="http://schemas.microsoft.com/office/drawing/2014/main" id="{D18BA487-BDFB-4571-BEEA-1D9A48C40FDD}"/>
                </a:ext>
              </a:extLst>
            </p:cNvPr>
            <p:cNvSpPr txBox="1"/>
            <p:nvPr/>
          </p:nvSpPr>
          <p:spPr>
            <a:xfrm>
              <a:off x="3557960" y="2085125"/>
              <a:ext cx="1764394" cy="400110"/>
            </a:xfrm>
            <a:prstGeom prst="rect">
              <a:avLst/>
            </a:prstGeom>
            <a:noFill/>
            <a:effectLst/>
          </p:spPr>
          <p:txBody>
            <a:bodyPr wrap="none" rtlCol="0">
              <a:spAutoFit/>
            </a:bodyPr>
            <a:lstStyle/>
            <a:p>
              <a:r>
                <a:rPr lang="de-DE" sz="2000" dirty="0">
                  <a:latin typeface="Humanst521 BT" panose="020B0602020204020204" pitchFamily="34" charset="0"/>
                </a:rPr>
                <a:t>Spiel-Werkstatt</a:t>
              </a:r>
            </a:p>
          </p:txBody>
        </p:sp>
      </p:grpSp>
      <p:pic>
        <p:nvPicPr>
          <p:cNvPr id="12" name="Grafik 11">
            <a:extLst>
              <a:ext uri="{FF2B5EF4-FFF2-40B4-BE49-F238E27FC236}">
                <a16:creationId xmlns:a16="http://schemas.microsoft.com/office/drawing/2014/main" id="{7CB7C3B5-E9F9-4893-BC87-6130726507C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797226">
            <a:off x="6093353" y="4090986"/>
            <a:ext cx="1538957" cy="21985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2" name="Grafik 31">
            <a:extLst>
              <a:ext uri="{FF2B5EF4-FFF2-40B4-BE49-F238E27FC236}">
                <a16:creationId xmlns:a16="http://schemas.microsoft.com/office/drawing/2014/main" id="{C8D074B1-6D43-4448-AD12-C3CC5D4F6B4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753291" y="5627756"/>
            <a:ext cx="1355144" cy="899816"/>
          </a:xfrm>
          <a:prstGeom prst="rect">
            <a:avLst/>
          </a:prstGeom>
          <a:ln>
            <a:noFill/>
          </a:ln>
          <a:effectLst/>
        </p:spPr>
      </p:pic>
    </p:spTree>
    <p:extLst>
      <p:ext uri="{BB962C8B-B14F-4D97-AF65-F5344CB8AC3E}">
        <p14:creationId xmlns:p14="http://schemas.microsoft.com/office/powerpoint/2010/main" val="2702235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3"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E41A7A1-9683-474B-B4EE-22930EDB3A6B}"/>
              </a:ext>
            </a:extLst>
          </p:cNvPr>
          <p:cNvSpPr>
            <a:spLocks noGrp="1"/>
          </p:cNvSpPr>
          <p:nvPr>
            <p:ph type="ftr" sz="quarter" idx="11"/>
          </p:nvPr>
        </p:nvSpPr>
        <p:spPr/>
        <p:txBody>
          <a:bodyPr/>
          <a:lstStyle/>
          <a:p>
            <a:r>
              <a:rPr lang="de-DE"/>
              <a:t>CC-BY 4.0 Dr. Karin Reber, http://www.karin-reber.de - Bilder aus zabulo, http://www.paedalogis.com</a:t>
            </a:r>
          </a:p>
        </p:txBody>
      </p:sp>
      <p:graphicFrame>
        <p:nvGraphicFramePr>
          <p:cNvPr id="3" name="Tabelle 5">
            <a:extLst>
              <a:ext uri="{FF2B5EF4-FFF2-40B4-BE49-F238E27FC236}">
                <a16:creationId xmlns:a16="http://schemas.microsoft.com/office/drawing/2014/main" id="{E30C76BE-B2E0-480D-943E-34D312576627}"/>
              </a:ext>
            </a:extLst>
          </p:cNvPr>
          <p:cNvGraphicFramePr>
            <a:graphicFrameLocks noGrp="1"/>
          </p:cNvGraphicFramePr>
          <p:nvPr>
            <p:extLst>
              <p:ext uri="{D42A27DB-BD31-4B8C-83A1-F6EECF244321}">
                <p14:modId xmlns:p14="http://schemas.microsoft.com/office/powerpoint/2010/main" val="2701797138"/>
              </p:ext>
            </p:extLst>
          </p:nvPr>
        </p:nvGraphicFramePr>
        <p:xfrm>
          <a:off x="298852" y="219912"/>
          <a:ext cx="11594295" cy="6224432"/>
        </p:xfrm>
        <a:graphic>
          <a:graphicData uri="http://schemas.openxmlformats.org/drawingml/2006/table">
            <a:tbl>
              <a:tblPr firstRow="1" bandRow="1"/>
              <a:tblGrid>
                <a:gridCol w="2318859">
                  <a:extLst>
                    <a:ext uri="{9D8B030D-6E8A-4147-A177-3AD203B41FA5}">
                      <a16:colId xmlns:a16="http://schemas.microsoft.com/office/drawing/2014/main" val="2180426525"/>
                    </a:ext>
                  </a:extLst>
                </a:gridCol>
                <a:gridCol w="2318859">
                  <a:extLst>
                    <a:ext uri="{9D8B030D-6E8A-4147-A177-3AD203B41FA5}">
                      <a16:colId xmlns:a16="http://schemas.microsoft.com/office/drawing/2014/main" val="1152723048"/>
                    </a:ext>
                  </a:extLst>
                </a:gridCol>
                <a:gridCol w="2318859">
                  <a:extLst>
                    <a:ext uri="{9D8B030D-6E8A-4147-A177-3AD203B41FA5}">
                      <a16:colId xmlns:a16="http://schemas.microsoft.com/office/drawing/2014/main" val="3351217814"/>
                    </a:ext>
                  </a:extLst>
                </a:gridCol>
                <a:gridCol w="2318859">
                  <a:extLst>
                    <a:ext uri="{9D8B030D-6E8A-4147-A177-3AD203B41FA5}">
                      <a16:colId xmlns:a16="http://schemas.microsoft.com/office/drawing/2014/main" val="3947023143"/>
                    </a:ext>
                  </a:extLst>
                </a:gridCol>
                <a:gridCol w="2318859">
                  <a:extLst>
                    <a:ext uri="{9D8B030D-6E8A-4147-A177-3AD203B41FA5}">
                      <a16:colId xmlns:a16="http://schemas.microsoft.com/office/drawing/2014/main" val="2522390744"/>
                    </a:ext>
                  </a:extLst>
                </a:gridCol>
              </a:tblGrid>
              <a:tr h="446808">
                <a:tc grid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b="1" dirty="0"/>
                        <a:t>Computerprogramm „</a:t>
                      </a:r>
                      <a:r>
                        <a:rPr lang="de-DE" b="1" dirty="0" err="1"/>
                        <a:t>zabulo</a:t>
                      </a:r>
                      <a:r>
                        <a:rPr lang="de-DE" b="1" dirty="0"/>
                        <a:t>“ (Windows / Mac)</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pPr algn="ctr"/>
                      <a:endParaRPr lang="de-DE" dirty="0"/>
                    </a:p>
                  </a:txBody>
                  <a:tcPr/>
                </a:tc>
                <a:tc hMerge="1">
                  <a:txBody>
                    <a:bodyPr/>
                    <a:lstStyle/>
                    <a:p>
                      <a:pPr algn="ctr"/>
                      <a:endParaRPr lang="de-DE" dirty="0"/>
                    </a:p>
                  </a:txBody>
                  <a:tcPr/>
                </a:tc>
                <a:tc hMerge="1">
                  <a:txBody>
                    <a:bodyPr/>
                    <a:lstStyle/>
                    <a:p>
                      <a:pPr algn="ctr"/>
                      <a:endParaRPr lang="de-DE" dirty="0"/>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r>
                        <a:rPr lang="de-DE" b="1" dirty="0"/>
                        <a:t>App „</a:t>
                      </a:r>
                      <a:r>
                        <a:rPr lang="de-DE" b="1" dirty="0" err="1"/>
                        <a:t>zabulo</a:t>
                      </a:r>
                      <a:r>
                        <a:rPr lang="de-DE" b="1" dirty="0"/>
                        <a:t>“ (iOS)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solidFill>
                  </a:tcPr>
                </a:tc>
                <a:extLst>
                  <a:ext uri="{0D108BD9-81ED-4DB2-BD59-A6C34878D82A}">
                    <a16:rowId xmlns:a16="http://schemas.microsoft.com/office/drawing/2014/main" val="1232830220"/>
                  </a:ext>
                </a:extLst>
              </a:tr>
              <a:tr h="132210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dirty="0"/>
                        <a:t> Material-Werkstatt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dirty="0"/>
                        <a:t>Spiel-Werkstatt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dirty="0"/>
                        <a:t>Screening-Werkstatt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dirty="0"/>
                        <a:t>Computerspiel-Werkstatt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dirty="0"/>
                        <a:t>App für das iPad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3475355836"/>
                  </a:ext>
                </a:extLst>
              </a:tr>
              <a:tr h="255402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de-DE"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de-DE"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de-DE"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de-DE"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de-DE"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2678439411"/>
                  </a:ext>
                </a:extLst>
              </a:tr>
              <a:tr h="190148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de-DE" dirty="0"/>
                    </a:p>
                    <a:p>
                      <a:pPr algn="ctr"/>
                      <a:endParaRPr lang="de-DE" dirty="0"/>
                    </a:p>
                    <a:p>
                      <a:pPr algn="ctr"/>
                      <a:endParaRPr lang="de-DE" dirty="0"/>
                    </a:p>
                    <a:p>
                      <a:pPr algn="ctr"/>
                      <a:endParaRPr lang="de-DE" dirty="0"/>
                    </a:p>
                    <a:p>
                      <a:pPr algn="ctr"/>
                      <a:r>
                        <a:rPr lang="de-DE" dirty="0"/>
                        <a:t>Arbeitsblatt „schreiben“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de-DE" dirty="0"/>
                    </a:p>
                    <a:p>
                      <a:pPr algn="ctr"/>
                      <a:endParaRPr lang="de-DE" dirty="0"/>
                    </a:p>
                    <a:p>
                      <a:pPr algn="ctr"/>
                      <a:endParaRPr lang="de-DE" dirty="0"/>
                    </a:p>
                    <a:p>
                      <a:pPr algn="ctr"/>
                      <a:endParaRPr lang="de-DE" dirty="0"/>
                    </a:p>
                    <a:p>
                      <a:pPr algn="ctr"/>
                      <a:r>
                        <a:rPr lang="de-DE" dirty="0"/>
                        <a:t>Würfelspiel „Wörtertreppe“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de-DE" dirty="0"/>
                    </a:p>
                    <a:p>
                      <a:pPr algn="ctr"/>
                      <a:endParaRPr lang="de-DE" dirty="0"/>
                    </a:p>
                    <a:p>
                      <a:pPr algn="ctr"/>
                      <a:endParaRPr lang="de-DE" dirty="0"/>
                    </a:p>
                    <a:p>
                      <a:pPr algn="ctr"/>
                      <a:endParaRPr lang="de-DE" dirty="0"/>
                    </a:p>
                    <a:p>
                      <a:pPr algn="ctr"/>
                      <a:r>
                        <a:rPr lang="de-DE" dirty="0"/>
                        <a:t>Screening „Leseverstehen“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dirty="0"/>
                        <a:t>Computerspiel „Buchstaben ordnen“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DE" dirty="0"/>
                        <a:t>App </a:t>
                      </a:r>
                      <a:br>
                        <a:rPr lang="de-DE" dirty="0"/>
                      </a:br>
                      <a:r>
                        <a:rPr lang="de-DE" dirty="0"/>
                        <a:t>„Lesemaschine“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284069456"/>
                  </a:ext>
                </a:extLst>
              </a:tr>
            </a:tbl>
          </a:graphicData>
        </a:graphic>
      </p:graphicFrame>
      <p:pic>
        <p:nvPicPr>
          <p:cNvPr id="4" name="Grafik 3">
            <a:extLst>
              <a:ext uri="{FF2B5EF4-FFF2-40B4-BE49-F238E27FC236}">
                <a16:creationId xmlns:a16="http://schemas.microsoft.com/office/drawing/2014/main" id="{95917AAB-523F-416D-8BDC-2892850D4DB3}"/>
              </a:ext>
            </a:extLst>
          </p:cNvPr>
          <p:cNvPicPr>
            <a:picLocks noChangeAspect="1"/>
          </p:cNvPicPr>
          <p:nvPr/>
        </p:nvPicPr>
        <p:blipFill>
          <a:blip r:embed="rId2"/>
          <a:stretch>
            <a:fillRect/>
          </a:stretch>
        </p:blipFill>
        <p:spPr>
          <a:xfrm>
            <a:off x="489682" y="2831676"/>
            <a:ext cx="1893046" cy="2728686"/>
          </a:xfrm>
          <a:prstGeom prst="rect">
            <a:avLst/>
          </a:prstGeom>
        </p:spPr>
      </p:pic>
      <p:pic>
        <p:nvPicPr>
          <p:cNvPr id="5" name="Grafik 4">
            <a:extLst>
              <a:ext uri="{FF2B5EF4-FFF2-40B4-BE49-F238E27FC236}">
                <a16:creationId xmlns:a16="http://schemas.microsoft.com/office/drawing/2014/main" id="{50612DD5-9A0A-40E2-B930-ADF778F35D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6738" y="1283601"/>
            <a:ext cx="845961" cy="845961"/>
          </a:xfrm>
          <a:prstGeom prst="rect">
            <a:avLst/>
          </a:prstGeom>
          <a:ln>
            <a:noFill/>
          </a:ln>
          <a:effectLst/>
        </p:spPr>
      </p:pic>
      <p:pic>
        <p:nvPicPr>
          <p:cNvPr id="6" name="Grafik 5">
            <a:extLst>
              <a:ext uri="{FF2B5EF4-FFF2-40B4-BE49-F238E27FC236}">
                <a16:creationId xmlns:a16="http://schemas.microsoft.com/office/drawing/2014/main" id="{1D774A7C-3267-49FE-BDC3-2DA1E1BB5D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7136" y="1297638"/>
            <a:ext cx="845961" cy="845961"/>
          </a:xfrm>
          <a:prstGeom prst="rect">
            <a:avLst/>
          </a:prstGeom>
          <a:ln>
            <a:noFill/>
          </a:ln>
          <a:effectLst/>
        </p:spPr>
      </p:pic>
      <p:pic>
        <p:nvPicPr>
          <p:cNvPr id="7" name="Grafik 6">
            <a:extLst>
              <a:ext uri="{FF2B5EF4-FFF2-40B4-BE49-F238E27FC236}">
                <a16:creationId xmlns:a16="http://schemas.microsoft.com/office/drawing/2014/main" id="{5FC040C2-2C87-45A3-ACBC-32371C7565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10210" y="1260565"/>
            <a:ext cx="951191" cy="951191"/>
          </a:xfrm>
          <a:prstGeom prst="rect">
            <a:avLst/>
          </a:prstGeom>
          <a:ln>
            <a:noFill/>
          </a:ln>
          <a:effectLst/>
        </p:spPr>
      </p:pic>
      <p:pic>
        <p:nvPicPr>
          <p:cNvPr id="8" name="Grafik 7">
            <a:extLst>
              <a:ext uri="{FF2B5EF4-FFF2-40B4-BE49-F238E27FC236}">
                <a16:creationId xmlns:a16="http://schemas.microsoft.com/office/drawing/2014/main" id="{9CD14F1B-208E-41B1-A8C6-907C93033F3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20933" y="1394723"/>
            <a:ext cx="951191" cy="951191"/>
          </a:xfrm>
          <a:prstGeom prst="rect">
            <a:avLst/>
          </a:prstGeom>
          <a:ln>
            <a:noFill/>
          </a:ln>
          <a:effectLst/>
        </p:spPr>
      </p:pic>
      <p:pic>
        <p:nvPicPr>
          <p:cNvPr id="9" name="Grafik 8" descr="Ein Bild, das Text, Münzautomat enthält.&#10;&#10;Automatisch generierte Beschreibung">
            <a:extLst>
              <a:ext uri="{FF2B5EF4-FFF2-40B4-BE49-F238E27FC236}">
                <a16:creationId xmlns:a16="http://schemas.microsoft.com/office/drawing/2014/main" id="{4B4BE703-2C30-43F5-88DF-958C7C88ED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03638" y="2873119"/>
            <a:ext cx="1941830" cy="2728686"/>
          </a:xfrm>
          <a:prstGeom prst="rect">
            <a:avLst/>
          </a:prstGeom>
        </p:spPr>
      </p:pic>
      <p:pic>
        <p:nvPicPr>
          <p:cNvPr id="10" name="Grafik 9">
            <a:extLst>
              <a:ext uri="{FF2B5EF4-FFF2-40B4-BE49-F238E27FC236}">
                <a16:creationId xmlns:a16="http://schemas.microsoft.com/office/drawing/2014/main" id="{92E666B8-6E33-45BA-BD47-DD78BD506D6A}"/>
              </a:ext>
            </a:extLst>
          </p:cNvPr>
          <p:cNvPicPr>
            <a:picLocks noChangeAspect="1"/>
          </p:cNvPicPr>
          <p:nvPr/>
        </p:nvPicPr>
        <p:blipFill>
          <a:blip r:embed="rId8"/>
          <a:stretch>
            <a:fillRect/>
          </a:stretch>
        </p:blipFill>
        <p:spPr>
          <a:xfrm>
            <a:off x="7532862" y="3016802"/>
            <a:ext cx="1685620" cy="1260980"/>
          </a:xfrm>
          <a:prstGeom prst="rect">
            <a:avLst/>
          </a:prstGeom>
        </p:spPr>
      </p:pic>
      <p:pic>
        <p:nvPicPr>
          <p:cNvPr id="11" name="Grafik 10">
            <a:extLst>
              <a:ext uri="{FF2B5EF4-FFF2-40B4-BE49-F238E27FC236}">
                <a16:creationId xmlns:a16="http://schemas.microsoft.com/office/drawing/2014/main" id="{C2544828-AF92-4D75-8D0C-C3190DD1630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44309" y="2882568"/>
            <a:ext cx="1941830" cy="2709788"/>
          </a:xfrm>
          <a:prstGeom prst="rect">
            <a:avLst/>
          </a:prstGeom>
        </p:spPr>
      </p:pic>
      <p:grpSp>
        <p:nvGrpSpPr>
          <p:cNvPr id="12" name="Gruppieren 11">
            <a:extLst>
              <a:ext uri="{FF2B5EF4-FFF2-40B4-BE49-F238E27FC236}">
                <a16:creationId xmlns:a16="http://schemas.microsoft.com/office/drawing/2014/main" id="{E5CE090C-1654-4670-B0BC-381BDB24F934}"/>
              </a:ext>
            </a:extLst>
          </p:cNvPr>
          <p:cNvGrpSpPr/>
          <p:nvPr/>
        </p:nvGrpSpPr>
        <p:grpSpPr>
          <a:xfrm>
            <a:off x="1537318" y="2024621"/>
            <a:ext cx="1407925" cy="856915"/>
            <a:chOff x="2496457" y="2572085"/>
            <a:chExt cx="1407925" cy="856915"/>
          </a:xfrm>
        </p:grpSpPr>
        <p:sp>
          <p:nvSpPr>
            <p:cNvPr id="13" name="Textfeld 12">
              <a:extLst>
                <a:ext uri="{FF2B5EF4-FFF2-40B4-BE49-F238E27FC236}">
                  <a16:creationId xmlns:a16="http://schemas.microsoft.com/office/drawing/2014/main" id="{330D57BA-3CD8-4AC7-9CC6-865E318441B7}"/>
                </a:ext>
              </a:extLst>
            </p:cNvPr>
            <p:cNvSpPr txBox="1"/>
            <p:nvPr/>
          </p:nvSpPr>
          <p:spPr>
            <a:xfrm>
              <a:off x="2904112" y="3059668"/>
              <a:ext cx="68800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Calibri" panose="020F0502020204030204"/>
                </a:rPr>
                <a:t>Klick!</a:t>
              </a:r>
            </a:p>
          </p:txBody>
        </p:sp>
        <p:sp>
          <p:nvSpPr>
            <p:cNvPr id="14" name="Freihandform: Form 13">
              <a:extLst>
                <a:ext uri="{FF2B5EF4-FFF2-40B4-BE49-F238E27FC236}">
                  <a16:creationId xmlns:a16="http://schemas.microsoft.com/office/drawing/2014/main" id="{8AFE696B-4636-49DB-B000-E634BCEB01B2}"/>
                </a:ext>
              </a:extLst>
            </p:cNvPr>
            <p:cNvSpPr/>
            <p:nvPr/>
          </p:nvSpPr>
          <p:spPr>
            <a:xfrm>
              <a:off x="2496457" y="2931886"/>
              <a:ext cx="1407925" cy="362857"/>
            </a:xfrm>
            <a:custGeom>
              <a:avLst/>
              <a:gdLst>
                <a:gd name="connsiteX0" fmla="*/ 0 w 1407925"/>
                <a:gd name="connsiteY0" fmla="*/ 319314 h 362857"/>
                <a:gd name="connsiteX1" fmla="*/ 72572 w 1407925"/>
                <a:gd name="connsiteY1" fmla="*/ 232228 h 362857"/>
                <a:gd name="connsiteX2" fmla="*/ 116114 w 1407925"/>
                <a:gd name="connsiteY2" fmla="*/ 188685 h 362857"/>
                <a:gd name="connsiteX3" fmla="*/ 145143 w 1407925"/>
                <a:gd name="connsiteY3" fmla="*/ 145143 h 362857"/>
                <a:gd name="connsiteX4" fmla="*/ 232229 w 1407925"/>
                <a:gd name="connsiteY4" fmla="*/ 87085 h 362857"/>
                <a:gd name="connsiteX5" fmla="*/ 319314 w 1407925"/>
                <a:gd name="connsiteY5" fmla="*/ 58057 h 362857"/>
                <a:gd name="connsiteX6" fmla="*/ 377372 w 1407925"/>
                <a:gd name="connsiteY6" fmla="*/ 43543 h 362857"/>
                <a:gd name="connsiteX7" fmla="*/ 537029 w 1407925"/>
                <a:gd name="connsiteY7" fmla="*/ 0 h 362857"/>
                <a:gd name="connsiteX8" fmla="*/ 1030514 w 1407925"/>
                <a:gd name="connsiteY8" fmla="*/ 14514 h 362857"/>
                <a:gd name="connsiteX9" fmla="*/ 1074057 w 1407925"/>
                <a:gd name="connsiteY9" fmla="*/ 29028 h 362857"/>
                <a:gd name="connsiteX10" fmla="*/ 1190172 w 1407925"/>
                <a:gd name="connsiteY10" fmla="*/ 87085 h 362857"/>
                <a:gd name="connsiteX11" fmla="*/ 1320800 w 1407925"/>
                <a:gd name="connsiteY11" fmla="*/ 188685 h 362857"/>
                <a:gd name="connsiteX12" fmla="*/ 1364343 w 1407925"/>
                <a:gd name="connsiteY12" fmla="*/ 217714 h 362857"/>
                <a:gd name="connsiteX13" fmla="*/ 1393372 w 1407925"/>
                <a:gd name="connsiteY13" fmla="*/ 304800 h 362857"/>
                <a:gd name="connsiteX14" fmla="*/ 1407886 w 1407925"/>
                <a:gd name="connsiteY14"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7925" h="362857">
                  <a:moveTo>
                    <a:pt x="0" y="319314"/>
                  </a:moveTo>
                  <a:cubicBezTo>
                    <a:pt x="24191" y="290285"/>
                    <a:pt x="47468" y="260470"/>
                    <a:pt x="72572" y="232228"/>
                  </a:cubicBezTo>
                  <a:cubicBezTo>
                    <a:pt x="86209" y="216887"/>
                    <a:pt x="102973" y="204454"/>
                    <a:pt x="116114" y="188685"/>
                  </a:cubicBezTo>
                  <a:cubicBezTo>
                    <a:pt x="127281" y="175284"/>
                    <a:pt x="132015" y="156630"/>
                    <a:pt x="145143" y="145143"/>
                  </a:cubicBezTo>
                  <a:cubicBezTo>
                    <a:pt x="171399" y="122169"/>
                    <a:pt x="199131" y="98118"/>
                    <a:pt x="232229" y="87085"/>
                  </a:cubicBezTo>
                  <a:cubicBezTo>
                    <a:pt x="261257" y="77409"/>
                    <a:pt x="289629" y="65478"/>
                    <a:pt x="319314" y="58057"/>
                  </a:cubicBezTo>
                  <a:cubicBezTo>
                    <a:pt x="338667" y="53219"/>
                    <a:pt x="358265" y="49275"/>
                    <a:pt x="377372" y="43543"/>
                  </a:cubicBezTo>
                  <a:cubicBezTo>
                    <a:pt x="524696" y="-654"/>
                    <a:pt x="404755" y="26454"/>
                    <a:pt x="537029" y="0"/>
                  </a:cubicBezTo>
                  <a:cubicBezTo>
                    <a:pt x="701524" y="4838"/>
                    <a:pt x="866188" y="5632"/>
                    <a:pt x="1030514" y="14514"/>
                  </a:cubicBezTo>
                  <a:cubicBezTo>
                    <a:pt x="1045791" y="15340"/>
                    <a:pt x="1060129" y="22697"/>
                    <a:pt x="1074057" y="29028"/>
                  </a:cubicBezTo>
                  <a:cubicBezTo>
                    <a:pt x="1113452" y="46935"/>
                    <a:pt x="1190172" y="87085"/>
                    <a:pt x="1190172" y="87085"/>
                  </a:cubicBezTo>
                  <a:cubicBezTo>
                    <a:pt x="1258384" y="155299"/>
                    <a:pt x="1216634" y="119241"/>
                    <a:pt x="1320800" y="188685"/>
                  </a:cubicBezTo>
                  <a:lnTo>
                    <a:pt x="1364343" y="217714"/>
                  </a:lnTo>
                  <a:lnTo>
                    <a:pt x="1393372" y="304800"/>
                  </a:lnTo>
                  <a:cubicBezTo>
                    <a:pt x="1409416" y="352932"/>
                    <a:pt x="1407886" y="333044"/>
                    <a:pt x="1407886" y="362857"/>
                  </a:cubicBezTo>
                </a:path>
              </a:pathLst>
            </a:custGeom>
            <a:noFill/>
            <a:ln w="76200" cap="flat" cmpd="sng" algn="ctr">
              <a:solidFill>
                <a:srgbClr val="D40050"/>
              </a:solidFill>
              <a:prstDash val="solid"/>
              <a:miter lim="800000"/>
              <a:headEnd type="non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5" name="Grafik 14">
              <a:extLst>
                <a:ext uri="{FF2B5EF4-FFF2-40B4-BE49-F238E27FC236}">
                  <a16:creationId xmlns:a16="http://schemas.microsoft.com/office/drawing/2014/main" id="{D1ED064E-1EF0-4EED-BA69-DF3E2A95249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75042" y="2572085"/>
              <a:ext cx="573074" cy="545639"/>
            </a:xfrm>
            <a:prstGeom prst="rect">
              <a:avLst/>
            </a:prstGeom>
            <a:ln>
              <a:noFill/>
            </a:ln>
            <a:effectLst/>
          </p:spPr>
        </p:pic>
      </p:grpSp>
      <p:grpSp>
        <p:nvGrpSpPr>
          <p:cNvPr id="16" name="Gruppieren 15">
            <a:extLst>
              <a:ext uri="{FF2B5EF4-FFF2-40B4-BE49-F238E27FC236}">
                <a16:creationId xmlns:a16="http://schemas.microsoft.com/office/drawing/2014/main" id="{AE8B68FB-0F05-4E84-A64B-191B7B525C04}"/>
              </a:ext>
            </a:extLst>
          </p:cNvPr>
          <p:cNvGrpSpPr/>
          <p:nvPr/>
        </p:nvGrpSpPr>
        <p:grpSpPr>
          <a:xfrm>
            <a:off x="3847666" y="2073095"/>
            <a:ext cx="1407925" cy="856915"/>
            <a:chOff x="2496457" y="2572085"/>
            <a:chExt cx="1407925" cy="856915"/>
          </a:xfrm>
        </p:grpSpPr>
        <p:sp>
          <p:nvSpPr>
            <p:cNvPr id="17" name="Textfeld 16">
              <a:extLst>
                <a:ext uri="{FF2B5EF4-FFF2-40B4-BE49-F238E27FC236}">
                  <a16:creationId xmlns:a16="http://schemas.microsoft.com/office/drawing/2014/main" id="{CFA19F56-4BBF-4FDF-9023-12F89B4798D9}"/>
                </a:ext>
              </a:extLst>
            </p:cNvPr>
            <p:cNvSpPr txBox="1"/>
            <p:nvPr/>
          </p:nvSpPr>
          <p:spPr>
            <a:xfrm>
              <a:off x="2904112" y="3059668"/>
              <a:ext cx="68800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Calibri" panose="020F0502020204030204"/>
                </a:rPr>
                <a:t>Klick!</a:t>
              </a:r>
            </a:p>
          </p:txBody>
        </p:sp>
        <p:sp>
          <p:nvSpPr>
            <p:cNvPr id="18" name="Freihandform: Form 17">
              <a:extLst>
                <a:ext uri="{FF2B5EF4-FFF2-40B4-BE49-F238E27FC236}">
                  <a16:creationId xmlns:a16="http://schemas.microsoft.com/office/drawing/2014/main" id="{D15BF83B-A7C3-462B-9268-3BC0DF365215}"/>
                </a:ext>
              </a:extLst>
            </p:cNvPr>
            <p:cNvSpPr/>
            <p:nvPr/>
          </p:nvSpPr>
          <p:spPr>
            <a:xfrm>
              <a:off x="2496457" y="2931886"/>
              <a:ext cx="1407925" cy="362857"/>
            </a:xfrm>
            <a:custGeom>
              <a:avLst/>
              <a:gdLst>
                <a:gd name="connsiteX0" fmla="*/ 0 w 1407925"/>
                <a:gd name="connsiteY0" fmla="*/ 319314 h 362857"/>
                <a:gd name="connsiteX1" fmla="*/ 72572 w 1407925"/>
                <a:gd name="connsiteY1" fmla="*/ 232228 h 362857"/>
                <a:gd name="connsiteX2" fmla="*/ 116114 w 1407925"/>
                <a:gd name="connsiteY2" fmla="*/ 188685 h 362857"/>
                <a:gd name="connsiteX3" fmla="*/ 145143 w 1407925"/>
                <a:gd name="connsiteY3" fmla="*/ 145143 h 362857"/>
                <a:gd name="connsiteX4" fmla="*/ 232229 w 1407925"/>
                <a:gd name="connsiteY4" fmla="*/ 87085 h 362857"/>
                <a:gd name="connsiteX5" fmla="*/ 319314 w 1407925"/>
                <a:gd name="connsiteY5" fmla="*/ 58057 h 362857"/>
                <a:gd name="connsiteX6" fmla="*/ 377372 w 1407925"/>
                <a:gd name="connsiteY6" fmla="*/ 43543 h 362857"/>
                <a:gd name="connsiteX7" fmla="*/ 537029 w 1407925"/>
                <a:gd name="connsiteY7" fmla="*/ 0 h 362857"/>
                <a:gd name="connsiteX8" fmla="*/ 1030514 w 1407925"/>
                <a:gd name="connsiteY8" fmla="*/ 14514 h 362857"/>
                <a:gd name="connsiteX9" fmla="*/ 1074057 w 1407925"/>
                <a:gd name="connsiteY9" fmla="*/ 29028 h 362857"/>
                <a:gd name="connsiteX10" fmla="*/ 1190172 w 1407925"/>
                <a:gd name="connsiteY10" fmla="*/ 87085 h 362857"/>
                <a:gd name="connsiteX11" fmla="*/ 1320800 w 1407925"/>
                <a:gd name="connsiteY11" fmla="*/ 188685 h 362857"/>
                <a:gd name="connsiteX12" fmla="*/ 1364343 w 1407925"/>
                <a:gd name="connsiteY12" fmla="*/ 217714 h 362857"/>
                <a:gd name="connsiteX13" fmla="*/ 1393372 w 1407925"/>
                <a:gd name="connsiteY13" fmla="*/ 304800 h 362857"/>
                <a:gd name="connsiteX14" fmla="*/ 1407886 w 1407925"/>
                <a:gd name="connsiteY14"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7925" h="362857">
                  <a:moveTo>
                    <a:pt x="0" y="319314"/>
                  </a:moveTo>
                  <a:cubicBezTo>
                    <a:pt x="24191" y="290285"/>
                    <a:pt x="47468" y="260470"/>
                    <a:pt x="72572" y="232228"/>
                  </a:cubicBezTo>
                  <a:cubicBezTo>
                    <a:pt x="86209" y="216887"/>
                    <a:pt x="102973" y="204454"/>
                    <a:pt x="116114" y="188685"/>
                  </a:cubicBezTo>
                  <a:cubicBezTo>
                    <a:pt x="127281" y="175284"/>
                    <a:pt x="132015" y="156630"/>
                    <a:pt x="145143" y="145143"/>
                  </a:cubicBezTo>
                  <a:cubicBezTo>
                    <a:pt x="171399" y="122169"/>
                    <a:pt x="199131" y="98118"/>
                    <a:pt x="232229" y="87085"/>
                  </a:cubicBezTo>
                  <a:cubicBezTo>
                    <a:pt x="261257" y="77409"/>
                    <a:pt x="289629" y="65478"/>
                    <a:pt x="319314" y="58057"/>
                  </a:cubicBezTo>
                  <a:cubicBezTo>
                    <a:pt x="338667" y="53219"/>
                    <a:pt x="358265" y="49275"/>
                    <a:pt x="377372" y="43543"/>
                  </a:cubicBezTo>
                  <a:cubicBezTo>
                    <a:pt x="524696" y="-654"/>
                    <a:pt x="404755" y="26454"/>
                    <a:pt x="537029" y="0"/>
                  </a:cubicBezTo>
                  <a:cubicBezTo>
                    <a:pt x="701524" y="4838"/>
                    <a:pt x="866188" y="5632"/>
                    <a:pt x="1030514" y="14514"/>
                  </a:cubicBezTo>
                  <a:cubicBezTo>
                    <a:pt x="1045791" y="15340"/>
                    <a:pt x="1060129" y="22697"/>
                    <a:pt x="1074057" y="29028"/>
                  </a:cubicBezTo>
                  <a:cubicBezTo>
                    <a:pt x="1113452" y="46935"/>
                    <a:pt x="1190172" y="87085"/>
                    <a:pt x="1190172" y="87085"/>
                  </a:cubicBezTo>
                  <a:cubicBezTo>
                    <a:pt x="1258384" y="155299"/>
                    <a:pt x="1216634" y="119241"/>
                    <a:pt x="1320800" y="188685"/>
                  </a:cubicBezTo>
                  <a:lnTo>
                    <a:pt x="1364343" y="217714"/>
                  </a:lnTo>
                  <a:lnTo>
                    <a:pt x="1393372" y="304800"/>
                  </a:lnTo>
                  <a:cubicBezTo>
                    <a:pt x="1409416" y="352932"/>
                    <a:pt x="1407886" y="333044"/>
                    <a:pt x="1407886" y="362857"/>
                  </a:cubicBezTo>
                </a:path>
              </a:pathLst>
            </a:custGeom>
            <a:noFill/>
            <a:ln w="76200" cap="flat" cmpd="sng" algn="ctr">
              <a:solidFill>
                <a:srgbClr val="D40050"/>
              </a:solidFill>
              <a:prstDash val="solid"/>
              <a:miter lim="800000"/>
              <a:headEnd type="non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9" name="Grafik 18">
              <a:extLst>
                <a:ext uri="{FF2B5EF4-FFF2-40B4-BE49-F238E27FC236}">
                  <a16:creationId xmlns:a16="http://schemas.microsoft.com/office/drawing/2014/main" id="{43D5F1AC-F2B9-4F93-A72E-81AD455F845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75042" y="2572085"/>
              <a:ext cx="573074" cy="545639"/>
            </a:xfrm>
            <a:prstGeom prst="rect">
              <a:avLst/>
            </a:prstGeom>
            <a:ln>
              <a:noFill/>
            </a:ln>
            <a:effectLst/>
          </p:spPr>
        </p:pic>
      </p:grpSp>
      <p:grpSp>
        <p:nvGrpSpPr>
          <p:cNvPr id="20" name="Gruppieren 19">
            <a:extLst>
              <a:ext uri="{FF2B5EF4-FFF2-40B4-BE49-F238E27FC236}">
                <a16:creationId xmlns:a16="http://schemas.microsoft.com/office/drawing/2014/main" id="{277E92EC-DD2B-4BFB-ADD0-8B26A73E2ABA}"/>
              </a:ext>
            </a:extLst>
          </p:cNvPr>
          <p:cNvGrpSpPr/>
          <p:nvPr/>
        </p:nvGrpSpPr>
        <p:grpSpPr>
          <a:xfrm>
            <a:off x="6184752" y="2098687"/>
            <a:ext cx="1407925" cy="856915"/>
            <a:chOff x="2496457" y="2572085"/>
            <a:chExt cx="1407925" cy="856915"/>
          </a:xfrm>
        </p:grpSpPr>
        <p:sp>
          <p:nvSpPr>
            <p:cNvPr id="21" name="Textfeld 20">
              <a:extLst>
                <a:ext uri="{FF2B5EF4-FFF2-40B4-BE49-F238E27FC236}">
                  <a16:creationId xmlns:a16="http://schemas.microsoft.com/office/drawing/2014/main" id="{B5D59032-F2A4-4558-9B13-B8232EF0220C}"/>
                </a:ext>
              </a:extLst>
            </p:cNvPr>
            <p:cNvSpPr txBox="1"/>
            <p:nvPr/>
          </p:nvSpPr>
          <p:spPr>
            <a:xfrm>
              <a:off x="2904112" y="3059668"/>
              <a:ext cx="68800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Calibri" panose="020F0502020204030204"/>
                </a:rPr>
                <a:t>Klick!</a:t>
              </a:r>
            </a:p>
          </p:txBody>
        </p:sp>
        <p:sp>
          <p:nvSpPr>
            <p:cNvPr id="22" name="Freihandform: Form 21">
              <a:extLst>
                <a:ext uri="{FF2B5EF4-FFF2-40B4-BE49-F238E27FC236}">
                  <a16:creationId xmlns:a16="http://schemas.microsoft.com/office/drawing/2014/main" id="{430F8C82-638A-4268-B7E0-28A11164DF4D}"/>
                </a:ext>
              </a:extLst>
            </p:cNvPr>
            <p:cNvSpPr/>
            <p:nvPr/>
          </p:nvSpPr>
          <p:spPr>
            <a:xfrm>
              <a:off x="2496457" y="2931886"/>
              <a:ext cx="1407925" cy="362857"/>
            </a:xfrm>
            <a:custGeom>
              <a:avLst/>
              <a:gdLst>
                <a:gd name="connsiteX0" fmla="*/ 0 w 1407925"/>
                <a:gd name="connsiteY0" fmla="*/ 319314 h 362857"/>
                <a:gd name="connsiteX1" fmla="*/ 72572 w 1407925"/>
                <a:gd name="connsiteY1" fmla="*/ 232228 h 362857"/>
                <a:gd name="connsiteX2" fmla="*/ 116114 w 1407925"/>
                <a:gd name="connsiteY2" fmla="*/ 188685 h 362857"/>
                <a:gd name="connsiteX3" fmla="*/ 145143 w 1407925"/>
                <a:gd name="connsiteY3" fmla="*/ 145143 h 362857"/>
                <a:gd name="connsiteX4" fmla="*/ 232229 w 1407925"/>
                <a:gd name="connsiteY4" fmla="*/ 87085 h 362857"/>
                <a:gd name="connsiteX5" fmla="*/ 319314 w 1407925"/>
                <a:gd name="connsiteY5" fmla="*/ 58057 h 362857"/>
                <a:gd name="connsiteX6" fmla="*/ 377372 w 1407925"/>
                <a:gd name="connsiteY6" fmla="*/ 43543 h 362857"/>
                <a:gd name="connsiteX7" fmla="*/ 537029 w 1407925"/>
                <a:gd name="connsiteY7" fmla="*/ 0 h 362857"/>
                <a:gd name="connsiteX8" fmla="*/ 1030514 w 1407925"/>
                <a:gd name="connsiteY8" fmla="*/ 14514 h 362857"/>
                <a:gd name="connsiteX9" fmla="*/ 1074057 w 1407925"/>
                <a:gd name="connsiteY9" fmla="*/ 29028 h 362857"/>
                <a:gd name="connsiteX10" fmla="*/ 1190172 w 1407925"/>
                <a:gd name="connsiteY10" fmla="*/ 87085 h 362857"/>
                <a:gd name="connsiteX11" fmla="*/ 1320800 w 1407925"/>
                <a:gd name="connsiteY11" fmla="*/ 188685 h 362857"/>
                <a:gd name="connsiteX12" fmla="*/ 1364343 w 1407925"/>
                <a:gd name="connsiteY12" fmla="*/ 217714 h 362857"/>
                <a:gd name="connsiteX13" fmla="*/ 1393372 w 1407925"/>
                <a:gd name="connsiteY13" fmla="*/ 304800 h 362857"/>
                <a:gd name="connsiteX14" fmla="*/ 1407886 w 1407925"/>
                <a:gd name="connsiteY14"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7925" h="362857">
                  <a:moveTo>
                    <a:pt x="0" y="319314"/>
                  </a:moveTo>
                  <a:cubicBezTo>
                    <a:pt x="24191" y="290285"/>
                    <a:pt x="47468" y="260470"/>
                    <a:pt x="72572" y="232228"/>
                  </a:cubicBezTo>
                  <a:cubicBezTo>
                    <a:pt x="86209" y="216887"/>
                    <a:pt x="102973" y="204454"/>
                    <a:pt x="116114" y="188685"/>
                  </a:cubicBezTo>
                  <a:cubicBezTo>
                    <a:pt x="127281" y="175284"/>
                    <a:pt x="132015" y="156630"/>
                    <a:pt x="145143" y="145143"/>
                  </a:cubicBezTo>
                  <a:cubicBezTo>
                    <a:pt x="171399" y="122169"/>
                    <a:pt x="199131" y="98118"/>
                    <a:pt x="232229" y="87085"/>
                  </a:cubicBezTo>
                  <a:cubicBezTo>
                    <a:pt x="261257" y="77409"/>
                    <a:pt x="289629" y="65478"/>
                    <a:pt x="319314" y="58057"/>
                  </a:cubicBezTo>
                  <a:cubicBezTo>
                    <a:pt x="338667" y="53219"/>
                    <a:pt x="358265" y="49275"/>
                    <a:pt x="377372" y="43543"/>
                  </a:cubicBezTo>
                  <a:cubicBezTo>
                    <a:pt x="524696" y="-654"/>
                    <a:pt x="404755" y="26454"/>
                    <a:pt x="537029" y="0"/>
                  </a:cubicBezTo>
                  <a:cubicBezTo>
                    <a:pt x="701524" y="4838"/>
                    <a:pt x="866188" y="5632"/>
                    <a:pt x="1030514" y="14514"/>
                  </a:cubicBezTo>
                  <a:cubicBezTo>
                    <a:pt x="1045791" y="15340"/>
                    <a:pt x="1060129" y="22697"/>
                    <a:pt x="1074057" y="29028"/>
                  </a:cubicBezTo>
                  <a:cubicBezTo>
                    <a:pt x="1113452" y="46935"/>
                    <a:pt x="1190172" y="87085"/>
                    <a:pt x="1190172" y="87085"/>
                  </a:cubicBezTo>
                  <a:cubicBezTo>
                    <a:pt x="1258384" y="155299"/>
                    <a:pt x="1216634" y="119241"/>
                    <a:pt x="1320800" y="188685"/>
                  </a:cubicBezTo>
                  <a:lnTo>
                    <a:pt x="1364343" y="217714"/>
                  </a:lnTo>
                  <a:lnTo>
                    <a:pt x="1393372" y="304800"/>
                  </a:lnTo>
                  <a:cubicBezTo>
                    <a:pt x="1409416" y="352932"/>
                    <a:pt x="1407886" y="333044"/>
                    <a:pt x="1407886" y="362857"/>
                  </a:cubicBezTo>
                </a:path>
              </a:pathLst>
            </a:custGeom>
            <a:noFill/>
            <a:ln w="76200" cap="flat" cmpd="sng" algn="ctr">
              <a:solidFill>
                <a:srgbClr val="D40050"/>
              </a:solidFill>
              <a:prstDash val="solid"/>
              <a:miter lim="800000"/>
              <a:headEnd type="non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Grafik 22">
              <a:extLst>
                <a:ext uri="{FF2B5EF4-FFF2-40B4-BE49-F238E27FC236}">
                  <a16:creationId xmlns:a16="http://schemas.microsoft.com/office/drawing/2014/main" id="{58E2627D-FC19-4175-AB09-B9A901359F6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75042" y="2572085"/>
              <a:ext cx="573074" cy="545639"/>
            </a:xfrm>
            <a:prstGeom prst="rect">
              <a:avLst/>
            </a:prstGeom>
            <a:ln>
              <a:noFill/>
            </a:ln>
            <a:effectLst/>
          </p:spPr>
        </p:pic>
      </p:grpSp>
      <p:pic>
        <p:nvPicPr>
          <p:cNvPr id="24" name="Grafik 23">
            <a:extLst>
              <a:ext uri="{FF2B5EF4-FFF2-40B4-BE49-F238E27FC236}">
                <a16:creationId xmlns:a16="http://schemas.microsoft.com/office/drawing/2014/main" id="{7D7D9635-65EF-4A46-BADE-5BD7EA0D171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29494" y="2901123"/>
            <a:ext cx="2022683" cy="1488694"/>
          </a:xfrm>
          <a:prstGeom prst="rect">
            <a:avLst/>
          </a:prstGeom>
        </p:spPr>
      </p:pic>
      <p:pic>
        <p:nvPicPr>
          <p:cNvPr id="25" name="Grafik 24">
            <a:extLst>
              <a:ext uri="{FF2B5EF4-FFF2-40B4-BE49-F238E27FC236}">
                <a16:creationId xmlns:a16="http://schemas.microsoft.com/office/drawing/2014/main" id="{BCC66AE1-434F-4395-83F6-0F8F465CEF1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921663" y="3016802"/>
            <a:ext cx="1638344" cy="1228758"/>
          </a:xfrm>
          <a:prstGeom prst="rect">
            <a:avLst/>
          </a:prstGeom>
        </p:spPr>
      </p:pic>
      <p:pic>
        <p:nvPicPr>
          <p:cNvPr id="26" name="Grafik 25">
            <a:extLst>
              <a:ext uri="{FF2B5EF4-FFF2-40B4-BE49-F238E27FC236}">
                <a16:creationId xmlns:a16="http://schemas.microsoft.com/office/drawing/2014/main" id="{CE868175-4958-4250-9791-6D71AA1B51B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89202" y="300564"/>
            <a:ext cx="304108" cy="304108"/>
          </a:xfrm>
          <a:prstGeom prst="rect">
            <a:avLst/>
          </a:prstGeom>
        </p:spPr>
      </p:pic>
      <p:pic>
        <p:nvPicPr>
          <p:cNvPr id="27" name="Grafik 26">
            <a:extLst>
              <a:ext uri="{FF2B5EF4-FFF2-40B4-BE49-F238E27FC236}">
                <a16:creationId xmlns:a16="http://schemas.microsoft.com/office/drawing/2014/main" id="{AC4AFBEA-88E9-40EE-823A-BF562D7D4760}"/>
              </a:ext>
            </a:extLst>
          </p:cNvPr>
          <p:cNvPicPr>
            <a:picLocks noChangeAspect="1"/>
          </p:cNvPicPr>
          <p:nvPr/>
        </p:nvPicPr>
        <p:blipFill>
          <a:blip r:embed="rId14"/>
          <a:stretch>
            <a:fillRect/>
          </a:stretch>
        </p:blipFill>
        <p:spPr>
          <a:xfrm>
            <a:off x="7280416" y="304679"/>
            <a:ext cx="281027" cy="295317"/>
          </a:xfrm>
          <a:prstGeom prst="rect">
            <a:avLst/>
          </a:prstGeom>
        </p:spPr>
      </p:pic>
      <p:pic>
        <p:nvPicPr>
          <p:cNvPr id="28" name="Grafik 27">
            <a:extLst>
              <a:ext uri="{FF2B5EF4-FFF2-40B4-BE49-F238E27FC236}">
                <a16:creationId xmlns:a16="http://schemas.microsoft.com/office/drawing/2014/main" id="{29819645-2941-4FCB-B1C7-D71A877B1908}"/>
              </a:ext>
            </a:extLst>
          </p:cNvPr>
          <p:cNvPicPr>
            <a:picLocks noChangeAspect="1"/>
          </p:cNvPicPr>
          <p:nvPr/>
        </p:nvPicPr>
        <p:blipFill>
          <a:blip r:embed="rId15"/>
          <a:stretch>
            <a:fillRect/>
          </a:stretch>
        </p:blipFill>
        <p:spPr>
          <a:xfrm>
            <a:off x="11471150" y="276010"/>
            <a:ext cx="281027" cy="275292"/>
          </a:xfrm>
          <a:prstGeom prst="rect">
            <a:avLst/>
          </a:prstGeom>
        </p:spPr>
      </p:pic>
    </p:spTree>
    <p:extLst>
      <p:ext uri="{BB962C8B-B14F-4D97-AF65-F5344CB8AC3E}">
        <p14:creationId xmlns:p14="http://schemas.microsoft.com/office/powerpoint/2010/main" val="3706727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B29AF-3DE7-4E32-8A50-AB8BEDAD3EDD}"/>
              </a:ext>
            </a:extLst>
          </p:cNvPr>
          <p:cNvSpPr>
            <a:spLocks noGrp="1"/>
          </p:cNvSpPr>
          <p:nvPr>
            <p:ph type="title"/>
          </p:nvPr>
        </p:nvSpPr>
        <p:spPr>
          <a:xfrm>
            <a:off x="336000" y="1"/>
            <a:ext cx="11520000" cy="1268999"/>
          </a:xfrm>
        </p:spPr>
        <p:txBody>
          <a:bodyPr>
            <a:normAutofit/>
          </a:bodyPr>
          <a:lstStyle/>
          <a:p>
            <a:r>
              <a:rPr lang="de-DE" dirty="0"/>
              <a:t>4 Schritte zum fertigen Material</a:t>
            </a:r>
          </a:p>
        </p:txBody>
      </p:sp>
      <p:graphicFrame>
        <p:nvGraphicFramePr>
          <p:cNvPr id="4" name="Inhaltsplatzhalter 3">
            <a:extLst>
              <a:ext uri="{FF2B5EF4-FFF2-40B4-BE49-F238E27FC236}">
                <a16:creationId xmlns:a16="http://schemas.microsoft.com/office/drawing/2014/main" id="{7CC61431-9E75-437E-AA01-74B0BBA110B6}"/>
              </a:ext>
            </a:extLst>
          </p:cNvPr>
          <p:cNvGraphicFramePr>
            <a:graphicFrameLocks noGrp="1"/>
          </p:cNvGraphicFramePr>
          <p:nvPr>
            <p:ph idx="1"/>
            <p:extLst>
              <p:ext uri="{D42A27DB-BD31-4B8C-83A1-F6EECF244321}">
                <p14:modId xmlns:p14="http://schemas.microsoft.com/office/powerpoint/2010/main" val="457696354"/>
              </p:ext>
            </p:extLst>
          </p:nvPr>
        </p:nvGraphicFramePr>
        <p:xfrm>
          <a:off x="336000" y="244934"/>
          <a:ext cx="11518900" cy="4483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Fußzeilenplatzhalter 16">
            <a:extLst>
              <a:ext uri="{FF2B5EF4-FFF2-40B4-BE49-F238E27FC236}">
                <a16:creationId xmlns:a16="http://schemas.microsoft.com/office/drawing/2014/main" id="{D225F06E-4993-478D-BB7D-AC4E27A0D352}"/>
              </a:ext>
            </a:extLst>
          </p:cNvPr>
          <p:cNvSpPr>
            <a:spLocks noGrp="1"/>
          </p:cNvSpPr>
          <p:nvPr>
            <p:ph type="ftr" sz="quarter" idx="11"/>
          </p:nvPr>
        </p:nvSpPr>
        <p:spPr/>
        <p:txBody>
          <a:bodyPr/>
          <a:lstStyle/>
          <a:p>
            <a:r>
              <a:rPr lang="de-DE"/>
              <a:t>CC-BY 4.0 Dr. Karin Reber, http://www.karin-reber.de - Bilder aus zabulo, http://www.paedalogis.com</a:t>
            </a:r>
            <a:endParaRPr lang="de-DE" dirty="0"/>
          </a:p>
        </p:txBody>
      </p:sp>
      <p:grpSp>
        <p:nvGrpSpPr>
          <p:cNvPr id="7" name="Gruppieren 6">
            <a:extLst>
              <a:ext uri="{FF2B5EF4-FFF2-40B4-BE49-F238E27FC236}">
                <a16:creationId xmlns:a16="http://schemas.microsoft.com/office/drawing/2014/main" id="{706AFF3A-60E5-46C8-825C-59AE20486648}"/>
              </a:ext>
            </a:extLst>
          </p:cNvPr>
          <p:cNvGrpSpPr/>
          <p:nvPr/>
        </p:nvGrpSpPr>
        <p:grpSpPr>
          <a:xfrm rot="21029833">
            <a:off x="631593" y="1402971"/>
            <a:ext cx="848248" cy="807639"/>
            <a:chOff x="1314381" y="2492243"/>
            <a:chExt cx="848248" cy="807639"/>
          </a:xfrm>
        </p:grpSpPr>
        <p:pic>
          <p:nvPicPr>
            <p:cNvPr id="5" name="Grafik 4">
              <a:extLst>
                <a:ext uri="{FF2B5EF4-FFF2-40B4-BE49-F238E27FC236}">
                  <a16:creationId xmlns:a16="http://schemas.microsoft.com/office/drawing/2014/main" id="{6CC9336E-DC58-43E5-959D-26BE86D9C03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381" y="2492243"/>
              <a:ext cx="848248" cy="807639"/>
            </a:xfrm>
            <a:prstGeom prst="rect">
              <a:avLst/>
            </a:prstGeom>
            <a:ln>
              <a:noFill/>
            </a:ln>
            <a:effectLst/>
          </p:spPr>
        </p:pic>
        <p:sp>
          <p:nvSpPr>
            <p:cNvPr id="6" name="Textfeld 5">
              <a:extLst>
                <a:ext uri="{FF2B5EF4-FFF2-40B4-BE49-F238E27FC236}">
                  <a16:creationId xmlns:a16="http://schemas.microsoft.com/office/drawing/2014/main" id="{BE15C601-709A-4344-8637-194D370EC06E}"/>
                </a:ext>
              </a:extLst>
            </p:cNvPr>
            <p:cNvSpPr txBox="1"/>
            <p:nvPr/>
          </p:nvSpPr>
          <p:spPr>
            <a:xfrm>
              <a:off x="1541977" y="2603674"/>
              <a:ext cx="393056" cy="584775"/>
            </a:xfrm>
            <a:prstGeom prst="rect">
              <a:avLst/>
            </a:prstGeom>
            <a:noFill/>
          </p:spPr>
          <p:txBody>
            <a:bodyPr wrap="none" rtlCol="0">
              <a:spAutoFit/>
            </a:bodyPr>
            <a:lstStyle/>
            <a:p>
              <a:r>
                <a:rPr lang="de-DE" sz="3200" dirty="0"/>
                <a:t>1</a:t>
              </a:r>
            </a:p>
          </p:txBody>
        </p:sp>
      </p:grpSp>
      <p:grpSp>
        <p:nvGrpSpPr>
          <p:cNvPr id="8" name="Gruppieren 7">
            <a:extLst>
              <a:ext uri="{FF2B5EF4-FFF2-40B4-BE49-F238E27FC236}">
                <a16:creationId xmlns:a16="http://schemas.microsoft.com/office/drawing/2014/main" id="{AE037ED8-3A81-4BEF-B705-F5047CA2FBF1}"/>
              </a:ext>
            </a:extLst>
          </p:cNvPr>
          <p:cNvGrpSpPr/>
          <p:nvPr/>
        </p:nvGrpSpPr>
        <p:grpSpPr>
          <a:xfrm>
            <a:off x="3575450" y="2765159"/>
            <a:ext cx="848248" cy="807639"/>
            <a:chOff x="1314381" y="2492243"/>
            <a:chExt cx="848248" cy="807639"/>
          </a:xfrm>
        </p:grpSpPr>
        <p:pic>
          <p:nvPicPr>
            <p:cNvPr id="9" name="Grafik 8">
              <a:extLst>
                <a:ext uri="{FF2B5EF4-FFF2-40B4-BE49-F238E27FC236}">
                  <a16:creationId xmlns:a16="http://schemas.microsoft.com/office/drawing/2014/main" id="{F4EF1432-778A-4DA2-8B8A-E0F3DFFD173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381" y="2492243"/>
              <a:ext cx="848248" cy="807639"/>
            </a:xfrm>
            <a:prstGeom prst="rect">
              <a:avLst/>
            </a:prstGeom>
            <a:ln>
              <a:noFill/>
            </a:ln>
            <a:effectLst/>
          </p:spPr>
        </p:pic>
        <p:sp>
          <p:nvSpPr>
            <p:cNvPr id="10" name="Textfeld 9">
              <a:extLst>
                <a:ext uri="{FF2B5EF4-FFF2-40B4-BE49-F238E27FC236}">
                  <a16:creationId xmlns:a16="http://schemas.microsoft.com/office/drawing/2014/main" id="{9FB2BCD7-811D-4B70-8905-E60EAC89218F}"/>
                </a:ext>
              </a:extLst>
            </p:cNvPr>
            <p:cNvSpPr txBox="1"/>
            <p:nvPr/>
          </p:nvSpPr>
          <p:spPr>
            <a:xfrm>
              <a:off x="1541977" y="2603674"/>
              <a:ext cx="393056" cy="584775"/>
            </a:xfrm>
            <a:prstGeom prst="rect">
              <a:avLst/>
            </a:prstGeom>
            <a:noFill/>
          </p:spPr>
          <p:txBody>
            <a:bodyPr wrap="none" rtlCol="0">
              <a:spAutoFit/>
            </a:bodyPr>
            <a:lstStyle/>
            <a:p>
              <a:r>
                <a:rPr lang="de-DE" sz="3200" dirty="0"/>
                <a:t>2</a:t>
              </a:r>
            </a:p>
          </p:txBody>
        </p:sp>
      </p:grpSp>
      <p:grpSp>
        <p:nvGrpSpPr>
          <p:cNvPr id="11" name="Gruppieren 10">
            <a:extLst>
              <a:ext uri="{FF2B5EF4-FFF2-40B4-BE49-F238E27FC236}">
                <a16:creationId xmlns:a16="http://schemas.microsoft.com/office/drawing/2014/main" id="{305DE61C-A7E5-49C5-B9D5-3791C4D3707F}"/>
              </a:ext>
            </a:extLst>
          </p:cNvPr>
          <p:cNvGrpSpPr/>
          <p:nvPr/>
        </p:nvGrpSpPr>
        <p:grpSpPr>
          <a:xfrm rot="21326933">
            <a:off x="6273670" y="1248702"/>
            <a:ext cx="848248" cy="807639"/>
            <a:chOff x="1314381" y="2492243"/>
            <a:chExt cx="848248" cy="807639"/>
          </a:xfrm>
        </p:grpSpPr>
        <p:pic>
          <p:nvPicPr>
            <p:cNvPr id="12" name="Grafik 11">
              <a:extLst>
                <a:ext uri="{FF2B5EF4-FFF2-40B4-BE49-F238E27FC236}">
                  <a16:creationId xmlns:a16="http://schemas.microsoft.com/office/drawing/2014/main" id="{BD2626D4-FC48-4FDF-A0E2-F85BD33F36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381" y="2492243"/>
              <a:ext cx="848248" cy="807639"/>
            </a:xfrm>
            <a:prstGeom prst="rect">
              <a:avLst/>
            </a:prstGeom>
            <a:ln>
              <a:noFill/>
            </a:ln>
            <a:effectLst/>
          </p:spPr>
        </p:pic>
        <p:sp>
          <p:nvSpPr>
            <p:cNvPr id="13" name="Textfeld 12">
              <a:extLst>
                <a:ext uri="{FF2B5EF4-FFF2-40B4-BE49-F238E27FC236}">
                  <a16:creationId xmlns:a16="http://schemas.microsoft.com/office/drawing/2014/main" id="{F5ECC35A-522F-4668-B2B7-1754EF932150}"/>
                </a:ext>
              </a:extLst>
            </p:cNvPr>
            <p:cNvSpPr txBox="1"/>
            <p:nvPr/>
          </p:nvSpPr>
          <p:spPr>
            <a:xfrm>
              <a:off x="1541977" y="2603674"/>
              <a:ext cx="393056" cy="584775"/>
            </a:xfrm>
            <a:prstGeom prst="rect">
              <a:avLst/>
            </a:prstGeom>
            <a:noFill/>
          </p:spPr>
          <p:txBody>
            <a:bodyPr wrap="none" rtlCol="0">
              <a:spAutoFit/>
            </a:bodyPr>
            <a:lstStyle/>
            <a:p>
              <a:r>
                <a:rPr lang="de-DE" sz="3200" dirty="0"/>
                <a:t>3</a:t>
              </a:r>
            </a:p>
          </p:txBody>
        </p:sp>
      </p:grpSp>
      <p:grpSp>
        <p:nvGrpSpPr>
          <p:cNvPr id="14" name="Gruppieren 13">
            <a:extLst>
              <a:ext uri="{FF2B5EF4-FFF2-40B4-BE49-F238E27FC236}">
                <a16:creationId xmlns:a16="http://schemas.microsoft.com/office/drawing/2014/main" id="{E638450B-C092-4D29-B0B6-4FBD264E3DBC}"/>
              </a:ext>
            </a:extLst>
          </p:cNvPr>
          <p:cNvGrpSpPr/>
          <p:nvPr/>
        </p:nvGrpSpPr>
        <p:grpSpPr>
          <a:xfrm rot="413763">
            <a:off x="9128165" y="1273148"/>
            <a:ext cx="848248" cy="807639"/>
            <a:chOff x="1314381" y="2492243"/>
            <a:chExt cx="848248" cy="807639"/>
          </a:xfrm>
        </p:grpSpPr>
        <p:pic>
          <p:nvPicPr>
            <p:cNvPr id="15" name="Grafik 14">
              <a:extLst>
                <a:ext uri="{FF2B5EF4-FFF2-40B4-BE49-F238E27FC236}">
                  <a16:creationId xmlns:a16="http://schemas.microsoft.com/office/drawing/2014/main" id="{C0E974E0-74D3-406F-AE07-880FA8FBAA4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14381" y="2492243"/>
              <a:ext cx="848248" cy="807639"/>
            </a:xfrm>
            <a:prstGeom prst="rect">
              <a:avLst/>
            </a:prstGeom>
            <a:ln>
              <a:noFill/>
            </a:ln>
            <a:effectLst/>
          </p:spPr>
        </p:pic>
        <p:sp>
          <p:nvSpPr>
            <p:cNvPr id="16" name="Textfeld 15">
              <a:extLst>
                <a:ext uri="{FF2B5EF4-FFF2-40B4-BE49-F238E27FC236}">
                  <a16:creationId xmlns:a16="http://schemas.microsoft.com/office/drawing/2014/main" id="{B23C1EED-7614-4DDD-9DDA-10F2353B2E2C}"/>
                </a:ext>
              </a:extLst>
            </p:cNvPr>
            <p:cNvSpPr txBox="1"/>
            <p:nvPr/>
          </p:nvSpPr>
          <p:spPr>
            <a:xfrm rot="730076">
              <a:off x="1541977" y="2603674"/>
              <a:ext cx="393056" cy="584775"/>
            </a:xfrm>
            <a:prstGeom prst="rect">
              <a:avLst/>
            </a:prstGeom>
            <a:noFill/>
          </p:spPr>
          <p:txBody>
            <a:bodyPr wrap="none" rtlCol="0">
              <a:spAutoFit/>
            </a:bodyPr>
            <a:lstStyle/>
            <a:p>
              <a:r>
                <a:rPr lang="de-DE" sz="3200" dirty="0"/>
                <a:t>4</a:t>
              </a:r>
            </a:p>
          </p:txBody>
        </p:sp>
      </p:grpSp>
      <p:pic>
        <p:nvPicPr>
          <p:cNvPr id="20" name="Grafik 19">
            <a:extLst>
              <a:ext uri="{FF2B5EF4-FFF2-40B4-BE49-F238E27FC236}">
                <a16:creationId xmlns:a16="http://schemas.microsoft.com/office/drawing/2014/main" id="{AC7D281D-FED3-4CC3-B434-25DC5B523B3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66505" y="3391185"/>
            <a:ext cx="2610859" cy="2181593"/>
          </a:xfrm>
          <a:prstGeom prst="rect">
            <a:avLst/>
          </a:prstGeom>
          <a:ln>
            <a:noFill/>
          </a:ln>
          <a:effectLst>
            <a:outerShdw blurRad="292100" dist="139700" dir="2700000" algn="tl" rotWithShape="0">
              <a:srgbClr val="333333">
                <a:alpha val="65000"/>
              </a:srgbClr>
            </a:outerShdw>
          </a:effectLst>
        </p:spPr>
      </p:pic>
      <p:pic>
        <p:nvPicPr>
          <p:cNvPr id="21" name="Grafik 20">
            <a:extLst>
              <a:ext uri="{FF2B5EF4-FFF2-40B4-BE49-F238E27FC236}">
                <a16:creationId xmlns:a16="http://schemas.microsoft.com/office/drawing/2014/main" id="{91303C01-110B-47FD-87D1-CE37E8E1EA0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6578" y="3408718"/>
            <a:ext cx="1599011" cy="2348386"/>
          </a:xfrm>
          <a:prstGeom prst="rect">
            <a:avLst/>
          </a:prstGeom>
          <a:ln>
            <a:noFill/>
          </a:ln>
          <a:effectLst>
            <a:outerShdw blurRad="292100" dist="139700" dir="2700000" algn="tl" rotWithShape="0">
              <a:srgbClr val="333333">
                <a:alpha val="65000"/>
              </a:srgbClr>
            </a:outerShdw>
          </a:effectLst>
        </p:spPr>
      </p:pic>
      <p:pic>
        <p:nvPicPr>
          <p:cNvPr id="22" name="Grafik 21">
            <a:extLst>
              <a:ext uri="{FF2B5EF4-FFF2-40B4-BE49-F238E27FC236}">
                <a16:creationId xmlns:a16="http://schemas.microsoft.com/office/drawing/2014/main" id="{24D90B1D-7BCC-4731-92C0-F8DB61F03AA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03046" y="3468685"/>
            <a:ext cx="1863372" cy="2181593"/>
          </a:xfrm>
          <a:prstGeom prst="rect">
            <a:avLst/>
          </a:prstGeom>
          <a:ln>
            <a:noFill/>
          </a:ln>
          <a:effectLst>
            <a:outerShdw blurRad="292100" dist="139700" dir="2700000" algn="tl" rotWithShape="0">
              <a:srgbClr val="333333">
                <a:alpha val="65000"/>
              </a:srgbClr>
            </a:outerShdw>
          </a:effectLst>
        </p:spPr>
      </p:pic>
      <p:sp>
        <p:nvSpPr>
          <p:cNvPr id="23" name="Textfeld 22">
            <a:extLst>
              <a:ext uri="{FF2B5EF4-FFF2-40B4-BE49-F238E27FC236}">
                <a16:creationId xmlns:a16="http://schemas.microsoft.com/office/drawing/2014/main" id="{0AA02865-166C-4257-9D30-B42624D5BB17}"/>
              </a:ext>
            </a:extLst>
          </p:cNvPr>
          <p:cNvSpPr txBox="1"/>
          <p:nvPr/>
        </p:nvSpPr>
        <p:spPr>
          <a:xfrm>
            <a:off x="6984865" y="5832568"/>
            <a:ext cx="1006861" cy="369332"/>
          </a:xfrm>
          <a:prstGeom prst="rect">
            <a:avLst/>
          </a:prstGeom>
          <a:noFill/>
        </p:spPr>
        <p:txBody>
          <a:bodyPr wrap="square" rtlCol="0">
            <a:spAutoFit/>
          </a:bodyPr>
          <a:lstStyle/>
          <a:p>
            <a:r>
              <a:rPr lang="de-DE" dirty="0"/>
              <a:t>Bilder</a:t>
            </a:r>
          </a:p>
        </p:txBody>
      </p:sp>
      <p:sp>
        <p:nvSpPr>
          <p:cNvPr id="24" name="Textfeld 23">
            <a:extLst>
              <a:ext uri="{FF2B5EF4-FFF2-40B4-BE49-F238E27FC236}">
                <a16:creationId xmlns:a16="http://schemas.microsoft.com/office/drawing/2014/main" id="{050FDF6C-AD63-4D3C-B765-FA79DFF8AF97}"/>
              </a:ext>
            </a:extLst>
          </p:cNvPr>
          <p:cNvSpPr txBox="1"/>
          <p:nvPr/>
        </p:nvSpPr>
        <p:spPr>
          <a:xfrm>
            <a:off x="3931703" y="5857220"/>
            <a:ext cx="1814514" cy="369332"/>
          </a:xfrm>
          <a:prstGeom prst="rect">
            <a:avLst/>
          </a:prstGeom>
          <a:noFill/>
        </p:spPr>
        <p:txBody>
          <a:bodyPr wrap="square" rtlCol="0">
            <a:spAutoFit/>
          </a:bodyPr>
          <a:lstStyle/>
          <a:p>
            <a:r>
              <a:rPr lang="de-DE" dirty="0"/>
              <a:t>Suchfunktionen</a:t>
            </a:r>
          </a:p>
        </p:txBody>
      </p:sp>
      <p:sp>
        <p:nvSpPr>
          <p:cNvPr id="25" name="Textfeld 24">
            <a:extLst>
              <a:ext uri="{FF2B5EF4-FFF2-40B4-BE49-F238E27FC236}">
                <a16:creationId xmlns:a16="http://schemas.microsoft.com/office/drawing/2014/main" id="{11547F4C-7EC9-4542-8118-7109796EAAE5}"/>
              </a:ext>
            </a:extLst>
          </p:cNvPr>
          <p:cNvSpPr txBox="1"/>
          <p:nvPr/>
        </p:nvSpPr>
        <p:spPr>
          <a:xfrm>
            <a:off x="1187388" y="5853609"/>
            <a:ext cx="1497867" cy="369332"/>
          </a:xfrm>
          <a:prstGeom prst="rect">
            <a:avLst/>
          </a:prstGeom>
          <a:noFill/>
        </p:spPr>
        <p:txBody>
          <a:bodyPr wrap="square" rtlCol="0">
            <a:spAutoFit/>
          </a:bodyPr>
          <a:lstStyle/>
          <a:p>
            <a:r>
              <a:rPr lang="de-DE" dirty="0"/>
              <a:t>Layoutideen</a:t>
            </a:r>
          </a:p>
        </p:txBody>
      </p:sp>
      <p:pic>
        <p:nvPicPr>
          <p:cNvPr id="54" name="Grafik 53">
            <a:extLst>
              <a:ext uri="{FF2B5EF4-FFF2-40B4-BE49-F238E27FC236}">
                <a16:creationId xmlns:a16="http://schemas.microsoft.com/office/drawing/2014/main" id="{0B92EC2E-B03C-446E-871A-429AD2C80776}"/>
              </a:ext>
            </a:extLst>
          </p:cNvPr>
          <p:cNvPicPr>
            <a:picLocks noChangeAspect="1"/>
          </p:cNvPicPr>
          <p:nvPr/>
        </p:nvPicPr>
        <p:blipFill>
          <a:blip r:embed="rId12"/>
          <a:stretch>
            <a:fillRect/>
          </a:stretch>
        </p:blipFill>
        <p:spPr>
          <a:xfrm>
            <a:off x="9539840" y="3769032"/>
            <a:ext cx="1751221" cy="959002"/>
          </a:xfrm>
          <a:prstGeom prst="rect">
            <a:avLst/>
          </a:prstGeom>
          <a:effectLst>
            <a:outerShdw blurRad="50800" dist="38100" dir="5400000" algn="t" rotWithShape="0">
              <a:prstClr val="black">
                <a:alpha val="40000"/>
              </a:prstClr>
            </a:outerShdw>
          </a:effectLst>
        </p:spPr>
      </p:pic>
      <p:sp>
        <p:nvSpPr>
          <p:cNvPr id="55" name="Textfeld 54">
            <a:extLst>
              <a:ext uri="{FF2B5EF4-FFF2-40B4-BE49-F238E27FC236}">
                <a16:creationId xmlns:a16="http://schemas.microsoft.com/office/drawing/2014/main" id="{796EA709-1FA7-4C98-8C42-186A3B39DEB9}"/>
              </a:ext>
            </a:extLst>
          </p:cNvPr>
          <p:cNvSpPr txBox="1"/>
          <p:nvPr/>
        </p:nvSpPr>
        <p:spPr>
          <a:xfrm>
            <a:off x="8976001" y="5832568"/>
            <a:ext cx="2878900" cy="369332"/>
          </a:xfrm>
          <a:prstGeom prst="rect">
            <a:avLst/>
          </a:prstGeom>
          <a:noFill/>
        </p:spPr>
        <p:txBody>
          <a:bodyPr wrap="square" rtlCol="0">
            <a:spAutoFit/>
          </a:bodyPr>
          <a:lstStyle/>
          <a:p>
            <a:r>
              <a:rPr lang="de-DE" dirty="0"/>
              <a:t>Individuelle Möglichkeiten</a:t>
            </a:r>
          </a:p>
        </p:txBody>
      </p:sp>
      <p:pic>
        <p:nvPicPr>
          <p:cNvPr id="59" name="Grafik 58" descr="Universeller Zugriff Silhouette">
            <a:extLst>
              <a:ext uri="{FF2B5EF4-FFF2-40B4-BE49-F238E27FC236}">
                <a16:creationId xmlns:a16="http://schemas.microsoft.com/office/drawing/2014/main" id="{ADBA113B-76AA-405C-AAE0-5C233E0F78A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897223" y="4559481"/>
            <a:ext cx="1117172" cy="1117172"/>
          </a:xfrm>
          <a:prstGeom prst="rect">
            <a:avLst/>
          </a:prstGeom>
        </p:spPr>
      </p:pic>
    </p:spTree>
    <p:extLst>
      <p:ext uri="{BB962C8B-B14F-4D97-AF65-F5344CB8AC3E}">
        <p14:creationId xmlns:p14="http://schemas.microsoft.com/office/powerpoint/2010/main" val="203686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648CE4D7-E7FF-4C4A-8B97-9F96F8694BD6}"/>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81C95606-10C9-46DE-9002-22B3D258ACC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7A17C067-DB18-46DE-95CD-060BFBBDB6C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26F21BA5-D3F9-4AEA-9B2B-AA5D157175B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A5FD3809-55D1-430C-9B15-B2E313A1CA7E}"/>
              </a:ext>
            </a:extLst>
          </p:cNvPr>
          <p:cNvSpPr>
            <a:spLocks noGrp="1"/>
          </p:cNvSpPr>
          <p:nvPr>
            <p:ph type="ftr" sz="quarter" idx="11"/>
          </p:nvPr>
        </p:nvSpPr>
        <p:spPr/>
        <p:txBody>
          <a:bodyPr/>
          <a:lstStyle/>
          <a:p>
            <a:r>
              <a:rPr lang="de-DE"/>
              <a:t>CC-BY 4.0 Dr. Karin Reber, http://www.karin-reber.de - Bilder aus zabulo, http://www.paedalogis.com</a:t>
            </a:r>
            <a:endParaRPr lang="de-DE" dirty="0"/>
          </a:p>
        </p:txBody>
      </p:sp>
      <p:pic>
        <p:nvPicPr>
          <p:cNvPr id="6" name="Inhaltsplatzhalter 6">
            <a:extLst>
              <a:ext uri="{FF2B5EF4-FFF2-40B4-BE49-F238E27FC236}">
                <a16:creationId xmlns:a16="http://schemas.microsoft.com/office/drawing/2014/main" id="{6C71D92F-F105-4FED-BCC8-1C94F5343804}"/>
              </a:ext>
            </a:extLst>
          </p:cNvPr>
          <p:cNvPicPr>
            <a:picLocks noChangeAspect="1"/>
          </p:cNvPicPr>
          <p:nvPr/>
        </p:nvPicPr>
        <p:blipFill>
          <a:blip r:embed="rId3"/>
          <a:stretch>
            <a:fillRect/>
          </a:stretch>
        </p:blipFill>
        <p:spPr>
          <a:xfrm>
            <a:off x="2788284" y="182880"/>
            <a:ext cx="6907715" cy="6023243"/>
          </a:xfrm>
          <a:prstGeom prst="rect">
            <a:avLst/>
          </a:prstGeom>
        </p:spPr>
      </p:pic>
      <p:grpSp>
        <p:nvGrpSpPr>
          <p:cNvPr id="10" name="Gruppieren 9">
            <a:extLst>
              <a:ext uri="{FF2B5EF4-FFF2-40B4-BE49-F238E27FC236}">
                <a16:creationId xmlns:a16="http://schemas.microsoft.com/office/drawing/2014/main" id="{5236F20A-C99D-4BA9-AAB8-125FD0F0284E}"/>
              </a:ext>
            </a:extLst>
          </p:cNvPr>
          <p:cNvGrpSpPr/>
          <p:nvPr/>
        </p:nvGrpSpPr>
        <p:grpSpPr>
          <a:xfrm rot="21029833">
            <a:off x="2149388" y="555781"/>
            <a:ext cx="848248" cy="807639"/>
            <a:chOff x="1314381" y="2492243"/>
            <a:chExt cx="848248" cy="807639"/>
          </a:xfrm>
        </p:grpSpPr>
        <p:pic>
          <p:nvPicPr>
            <p:cNvPr id="11" name="Grafik 10">
              <a:extLst>
                <a:ext uri="{FF2B5EF4-FFF2-40B4-BE49-F238E27FC236}">
                  <a16:creationId xmlns:a16="http://schemas.microsoft.com/office/drawing/2014/main" id="{23FA402D-B3E2-4AF8-A602-FD31C2E070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4381" y="2492243"/>
              <a:ext cx="848248" cy="807639"/>
            </a:xfrm>
            <a:prstGeom prst="rect">
              <a:avLst/>
            </a:prstGeom>
            <a:ln>
              <a:noFill/>
            </a:ln>
            <a:effectLst/>
          </p:spPr>
        </p:pic>
        <p:sp>
          <p:nvSpPr>
            <p:cNvPr id="12" name="Textfeld 11">
              <a:extLst>
                <a:ext uri="{FF2B5EF4-FFF2-40B4-BE49-F238E27FC236}">
                  <a16:creationId xmlns:a16="http://schemas.microsoft.com/office/drawing/2014/main" id="{9584A852-E151-4092-8A64-ADB494A0DBB5}"/>
                </a:ext>
              </a:extLst>
            </p:cNvPr>
            <p:cNvSpPr txBox="1"/>
            <p:nvPr/>
          </p:nvSpPr>
          <p:spPr>
            <a:xfrm>
              <a:off x="1535565" y="2603674"/>
              <a:ext cx="405880" cy="584775"/>
            </a:xfrm>
            <a:prstGeom prst="rect">
              <a:avLst/>
            </a:prstGeom>
            <a:noFill/>
            <a:ln>
              <a:noFill/>
            </a:ln>
          </p:spPr>
          <p:txBody>
            <a:bodyPr wrap="none" rtlCol="0">
              <a:spAutoFit/>
            </a:bodyPr>
            <a:lstStyle/>
            <a:p>
              <a:r>
                <a:rPr lang="de-DE" sz="3200" dirty="0">
                  <a:solidFill>
                    <a:schemeClr val="bg1"/>
                  </a:solidFill>
                </a:rPr>
                <a:t>1</a:t>
              </a:r>
            </a:p>
          </p:txBody>
        </p:sp>
      </p:grpSp>
      <p:grpSp>
        <p:nvGrpSpPr>
          <p:cNvPr id="13" name="Gruppieren 12">
            <a:extLst>
              <a:ext uri="{FF2B5EF4-FFF2-40B4-BE49-F238E27FC236}">
                <a16:creationId xmlns:a16="http://schemas.microsoft.com/office/drawing/2014/main" id="{F55B4E81-DD6C-4DBF-8BC7-C64A4D55F5A6}"/>
              </a:ext>
            </a:extLst>
          </p:cNvPr>
          <p:cNvGrpSpPr/>
          <p:nvPr/>
        </p:nvGrpSpPr>
        <p:grpSpPr>
          <a:xfrm>
            <a:off x="2149388" y="1645873"/>
            <a:ext cx="848248" cy="807639"/>
            <a:chOff x="1314381" y="2492243"/>
            <a:chExt cx="848248" cy="807639"/>
          </a:xfrm>
        </p:grpSpPr>
        <p:pic>
          <p:nvPicPr>
            <p:cNvPr id="14" name="Grafik 13">
              <a:extLst>
                <a:ext uri="{FF2B5EF4-FFF2-40B4-BE49-F238E27FC236}">
                  <a16:creationId xmlns:a16="http://schemas.microsoft.com/office/drawing/2014/main" id="{AC4F2121-7707-42B4-8519-5FE0D0C6B5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4381" y="2492243"/>
              <a:ext cx="848248" cy="807639"/>
            </a:xfrm>
            <a:prstGeom prst="rect">
              <a:avLst/>
            </a:prstGeom>
            <a:ln>
              <a:noFill/>
            </a:ln>
            <a:effectLst/>
          </p:spPr>
        </p:pic>
        <p:sp>
          <p:nvSpPr>
            <p:cNvPr id="15" name="Textfeld 14">
              <a:extLst>
                <a:ext uri="{FF2B5EF4-FFF2-40B4-BE49-F238E27FC236}">
                  <a16:creationId xmlns:a16="http://schemas.microsoft.com/office/drawing/2014/main" id="{9CBABC68-9B21-422F-BDA6-131AA9572F29}"/>
                </a:ext>
              </a:extLst>
            </p:cNvPr>
            <p:cNvSpPr txBox="1"/>
            <p:nvPr/>
          </p:nvSpPr>
          <p:spPr>
            <a:xfrm>
              <a:off x="1541977" y="2603674"/>
              <a:ext cx="405880" cy="584775"/>
            </a:xfrm>
            <a:prstGeom prst="rect">
              <a:avLst/>
            </a:prstGeom>
            <a:noFill/>
            <a:ln>
              <a:noFill/>
            </a:ln>
          </p:spPr>
          <p:txBody>
            <a:bodyPr wrap="none" rtlCol="0">
              <a:spAutoFit/>
            </a:bodyPr>
            <a:lstStyle/>
            <a:p>
              <a:r>
                <a:rPr lang="de-DE" sz="3200" dirty="0">
                  <a:solidFill>
                    <a:schemeClr val="bg1"/>
                  </a:solidFill>
                </a:rPr>
                <a:t>2</a:t>
              </a:r>
            </a:p>
          </p:txBody>
        </p:sp>
      </p:grpSp>
      <p:grpSp>
        <p:nvGrpSpPr>
          <p:cNvPr id="16" name="Gruppieren 15">
            <a:extLst>
              <a:ext uri="{FF2B5EF4-FFF2-40B4-BE49-F238E27FC236}">
                <a16:creationId xmlns:a16="http://schemas.microsoft.com/office/drawing/2014/main" id="{C69BE3F4-1020-4431-A501-6BB660212850}"/>
              </a:ext>
            </a:extLst>
          </p:cNvPr>
          <p:cNvGrpSpPr/>
          <p:nvPr/>
        </p:nvGrpSpPr>
        <p:grpSpPr>
          <a:xfrm rot="21326933">
            <a:off x="5044774" y="555782"/>
            <a:ext cx="848248" cy="807639"/>
            <a:chOff x="1314381" y="2492243"/>
            <a:chExt cx="848248" cy="807639"/>
          </a:xfrm>
        </p:grpSpPr>
        <p:pic>
          <p:nvPicPr>
            <p:cNvPr id="17" name="Grafik 16">
              <a:extLst>
                <a:ext uri="{FF2B5EF4-FFF2-40B4-BE49-F238E27FC236}">
                  <a16:creationId xmlns:a16="http://schemas.microsoft.com/office/drawing/2014/main" id="{77F94EE9-191F-44FE-8A1E-A500363344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4381" y="2492243"/>
              <a:ext cx="848248" cy="807639"/>
            </a:xfrm>
            <a:prstGeom prst="rect">
              <a:avLst/>
            </a:prstGeom>
            <a:ln>
              <a:noFill/>
            </a:ln>
            <a:effectLst/>
          </p:spPr>
        </p:pic>
        <p:sp>
          <p:nvSpPr>
            <p:cNvPr id="18" name="Textfeld 17">
              <a:extLst>
                <a:ext uri="{FF2B5EF4-FFF2-40B4-BE49-F238E27FC236}">
                  <a16:creationId xmlns:a16="http://schemas.microsoft.com/office/drawing/2014/main" id="{47DBAF28-5538-4013-A0FD-B0DCDAAD8882}"/>
                </a:ext>
              </a:extLst>
            </p:cNvPr>
            <p:cNvSpPr txBox="1"/>
            <p:nvPr/>
          </p:nvSpPr>
          <p:spPr>
            <a:xfrm>
              <a:off x="1535565" y="2603674"/>
              <a:ext cx="405880" cy="584775"/>
            </a:xfrm>
            <a:prstGeom prst="rect">
              <a:avLst/>
            </a:prstGeom>
            <a:noFill/>
            <a:ln>
              <a:noFill/>
            </a:ln>
          </p:spPr>
          <p:txBody>
            <a:bodyPr wrap="none" rtlCol="0">
              <a:spAutoFit/>
            </a:bodyPr>
            <a:lstStyle/>
            <a:p>
              <a:r>
                <a:rPr lang="de-DE" sz="3200" dirty="0">
                  <a:solidFill>
                    <a:schemeClr val="bg1"/>
                  </a:solidFill>
                </a:rPr>
                <a:t>3</a:t>
              </a:r>
            </a:p>
          </p:txBody>
        </p:sp>
      </p:grpSp>
      <p:grpSp>
        <p:nvGrpSpPr>
          <p:cNvPr id="19" name="Gruppieren 18">
            <a:extLst>
              <a:ext uri="{FF2B5EF4-FFF2-40B4-BE49-F238E27FC236}">
                <a16:creationId xmlns:a16="http://schemas.microsoft.com/office/drawing/2014/main" id="{E87BB28D-C770-4E3A-B3D8-4C22878DBB42}"/>
              </a:ext>
            </a:extLst>
          </p:cNvPr>
          <p:cNvGrpSpPr/>
          <p:nvPr/>
        </p:nvGrpSpPr>
        <p:grpSpPr>
          <a:xfrm rot="413763">
            <a:off x="6446656" y="272462"/>
            <a:ext cx="848248" cy="807639"/>
            <a:chOff x="1314381" y="2492243"/>
            <a:chExt cx="848248" cy="807639"/>
          </a:xfrm>
        </p:grpSpPr>
        <p:pic>
          <p:nvPicPr>
            <p:cNvPr id="20" name="Grafik 19">
              <a:extLst>
                <a:ext uri="{FF2B5EF4-FFF2-40B4-BE49-F238E27FC236}">
                  <a16:creationId xmlns:a16="http://schemas.microsoft.com/office/drawing/2014/main" id="{69EA01FA-5CB6-481C-8E3D-4746D33E44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4381" y="2492243"/>
              <a:ext cx="848248" cy="807639"/>
            </a:xfrm>
            <a:prstGeom prst="rect">
              <a:avLst/>
            </a:prstGeom>
            <a:ln>
              <a:noFill/>
            </a:ln>
            <a:effectLst/>
          </p:spPr>
        </p:pic>
        <p:sp>
          <p:nvSpPr>
            <p:cNvPr id="21" name="Textfeld 20">
              <a:extLst>
                <a:ext uri="{FF2B5EF4-FFF2-40B4-BE49-F238E27FC236}">
                  <a16:creationId xmlns:a16="http://schemas.microsoft.com/office/drawing/2014/main" id="{61CEFB27-460F-4AD3-BA2B-A51306FEBD06}"/>
                </a:ext>
              </a:extLst>
            </p:cNvPr>
            <p:cNvSpPr txBox="1"/>
            <p:nvPr/>
          </p:nvSpPr>
          <p:spPr>
            <a:xfrm rot="730076">
              <a:off x="1535565" y="2603674"/>
              <a:ext cx="405880" cy="584775"/>
            </a:xfrm>
            <a:prstGeom prst="rect">
              <a:avLst/>
            </a:prstGeom>
            <a:noFill/>
            <a:ln>
              <a:noFill/>
            </a:ln>
          </p:spPr>
          <p:txBody>
            <a:bodyPr wrap="none" rtlCol="0">
              <a:spAutoFit/>
            </a:bodyPr>
            <a:lstStyle/>
            <a:p>
              <a:r>
                <a:rPr lang="de-DE" sz="3200" dirty="0">
                  <a:solidFill>
                    <a:schemeClr val="bg1"/>
                  </a:solidFill>
                </a:rPr>
                <a:t>4</a:t>
              </a:r>
            </a:p>
          </p:txBody>
        </p:sp>
      </p:grpSp>
    </p:spTree>
    <p:extLst>
      <p:ext uri="{BB962C8B-B14F-4D97-AF65-F5344CB8AC3E}">
        <p14:creationId xmlns:p14="http://schemas.microsoft.com/office/powerpoint/2010/main" val="2848214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D9EAD6-070A-4D67-90B6-BDBA2F141241}"/>
              </a:ext>
            </a:extLst>
          </p:cNvPr>
          <p:cNvSpPr>
            <a:spLocks noGrp="1"/>
          </p:cNvSpPr>
          <p:nvPr>
            <p:ph type="title"/>
          </p:nvPr>
        </p:nvSpPr>
        <p:spPr/>
        <p:txBody>
          <a:bodyPr>
            <a:normAutofit fontScale="90000"/>
          </a:bodyPr>
          <a:lstStyle/>
          <a:p>
            <a:r>
              <a:rPr lang="de-DE" dirty="0"/>
              <a:t>Eine Wörterliste als Arbeitsblatt, Spiel, Screening oder Computerspiel – binnen Sekunden!</a:t>
            </a:r>
          </a:p>
        </p:txBody>
      </p:sp>
      <p:sp>
        <p:nvSpPr>
          <p:cNvPr id="31" name="Fußzeilenplatzhalter 30">
            <a:extLst>
              <a:ext uri="{FF2B5EF4-FFF2-40B4-BE49-F238E27FC236}">
                <a16:creationId xmlns:a16="http://schemas.microsoft.com/office/drawing/2014/main" id="{CFE10F40-FBB0-46F6-9448-A1425406ADE9}"/>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7" name="Grafik 6">
            <a:extLst>
              <a:ext uri="{FF2B5EF4-FFF2-40B4-BE49-F238E27FC236}">
                <a16:creationId xmlns:a16="http://schemas.microsoft.com/office/drawing/2014/main" id="{E43B8989-B334-497A-ADCE-4C60FDC00F56}"/>
              </a:ext>
            </a:extLst>
          </p:cNvPr>
          <p:cNvPicPr>
            <a:picLocks noChangeAspect="1"/>
          </p:cNvPicPr>
          <p:nvPr/>
        </p:nvPicPr>
        <p:blipFill>
          <a:blip r:embed="rId3"/>
          <a:stretch>
            <a:fillRect/>
          </a:stretch>
        </p:blipFill>
        <p:spPr>
          <a:xfrm>
            <a:off x="938762" y="3276096"/>
            <a:ext cx="1893046" cy="2728686"/>
          </a:xfrm>
          <a:prstGeom prst="rect">
            <a:avLst/>
          </a:prstGeom>
        </p:spPr>
      </p:pic>
      <p:pic>
        <p:nvPicPr>
          <p:cNvPr id="8" name="Grafik 7">
            <a:extLst>
              <a:ext uri="{FF2B5EF4-FFF2-40B4-BE49-F238E27FC236}">
                <a16:creationId xmlns:a16="http://schemas.microsoft.com/office/drawing/2014/main" id="{0A747F6C-5499-4140-9E51-3C07258756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3204" y="1795639"/>
            <a:ext cx="845961" cy="845961"/>
          </a:xfrm>
          <a:prstGeom prst="rect">
            <a:avLst/>
          </a:prstGeom>
          <a:ln>
            <a:noFill/>
          </a:ln>
          <a:effectLst/>
        </p:spPr>
      </p:pic>
      <p:pic>
        <p:nvPicPr>
          <p:cNvPr id="10" name="Grafik 9">
            <a:extLst>
              <a:ext uri="{FF2B5EF4-FFF2-40B4-BE49-F238E27FC236}">
                <a16:creationId xmlns:a16="http://schemas.microsoft.com/office/drawing/2014/main" id="{7B277042-91E2-40DE-8502-9BCA97CE45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2519" y="1795639"/>
            <a:ext cx="845961" cy="845961"/>
          </a:xfrm>
          <a:prstGeom prst="rect">
            <a:avLst/>
          </a:prstGeom>
          <a:ln>
            <a:noFill/>
          </a:ln>
          <a:effectLst/>
        </p:spPr>
      </p:pic>
      <p:pic>
        <p:nvPicPr>
          <p:cNvPr id="11" name="Grafik 10">
            <a:extLst>
              <a:ext uri="{FF2B5EF4-FFF2-40B4-BE49-F238E27FC236}">
                <a16:creationId xmlns:a16="http://schemas.microsoft.com/office/drawing/2014/main" id="{ACF9E4B7-5130-4D7B-8241-6BE44855FC7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7781" y="1690688"/>
            <a:ext cx="951191" cy="951191"/>
          </a:xfrm>
          <a:prstGeom prst="rect">
            <a:avLst/>
          </a:prstGeom>
          <a:ln>
            <a:noFill/>
          </a:ln>
          <a:effectLst/>
        </p:spPr>
      </p:pic>
      <p:pic>
        <p:nvPicPr>
          <p:cNvPr id="12" name="Grafik 11">
            <a:extLst>
              <a:ext uri="{FF2B5EF4-FFF2-40B4-BE49-F238E27FC236}">
                <a16:creationId xmlns:a16="http://schemas.microsoft.com/office/drawing/2014/main" id="{6561EB02-6887-41D4-9795-9F7D3B3EA1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28466" y="1743023"/>
            <a:ext cx="951191" cy="951191"/>
          </a:xfrm>
          <a:prstGeom prst="rect">
            <a:avLst/>
          </a:prstGeom>
          <a:ln>
            <a:noFill/>
          </a:ln>
          <a:effectLst/>
        </p:spPr>
      </p:pic>
      <p:pic>
        <p:nvPicPr>
          <p:cNvPr id="14" name="Grafik 13" descr="Ein Bild, das Text, Münzautomat enthält.&#10;&#10;Automatisch generierte Beschreibung">
            <a:extLst>
              <a:ext uri="{FF2B5EF4-FFF2-40B4-BE49-F238E27FC236}">
                <a16:creationId xmlns:a16="http://schemas.microsoft.com/office/drawing/2014/main" id="{FE51A2CD-1CA9-4FB7-AA3E-2752620737E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66774" y="3276096"/>
            <a:ext cx="1941830" cy="2728686"/>
          </a:xfrm>
          <a:prstGeom prst="rect">
            <a:avLst/>
          </a:prstGeom>
        </p:spPr>
      </p:pic>
      <p:pic>
        <p:nvPicPr>
          <p:cNvPr id="16" name="Grafik 15">
            <a:extLst>
              <a:ext uri="{FF2B5EF4-FFF2-40B4-BE49-F238E27FC236}">
                <a16:creationId xmlns:a16="http://schemas.microsoft.com/office/drawing/2014/main" id="{4BEE8A3A-518C-4D0C-970D-6A45C4F9D5D2}"/>
              </a:ext>
            </a:extLst>
          </p:cNvPr>
          <p:cNvPicPr>
            <a:picLocks noChangeAspect="1"/>
          </p:cNvPicPr>
          <p:nvPr/>
        </p:nvPicPr>
        <p:blipFill>
          <a:blip r:embed="rId9"/>
          <a:stretch>
            <a:fillRect/>
          </a:stretch>
        </p:blipFill>
        <p:spPr>
          <a:xfrm>
            <a:off x="9308679" y="3302391"/>
            <a:ext cx="2085718" cy="1560286"/>
          </a:xfrm>
          <a:prstGeom prst="rect">
            <a:avLst/>
          </a:prstGeom>
        </p:spPr>
      </p:pic>
      <p:pic>
        <p:nvPicPr>
          <p:cNvPr id="18" name="Grafik 17">
            <a:extLst>
              <a:ext uri="{FF2B5EF4-FFF2-40B4-BE49-F238E27FC236}">
                <a16:creationId xmlns:a16="http://schemas.microsoft.com/office/drawing/2014/main" id="{8F5ECACD-5308-4E39-9683-D653FD9937C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58838" y="3276096"/>
            <a:ext cx="1941830" cy="2709788"/>
          </a:xfrm>
          <a:prstGeom prst="rect">
            <a:avLst/>
          </a:prstGeom>
        </p:spPr>
      </p:pic>
      <p:grpSp>
        <p:nvGrpSpPr>
          <p:cNvPr id="22" name="Gruppieren 21">
            <a:extLst>
              <a:ext uri="{FF2B5EF4-FFF2-40B4-BE49-F238E27FC236}">
                <a16:creationId xmlns:a16="http://schemas.microsoft.com/office/drawing/2014/main" id="{2C852779-A320-4ACA-9097-90ACE5AE4942}"/>
              </a:ext>
            </a:extLst>
          </p:cNvPr>
          <p:cNvGrpSpPr/>
          <p:nvPr/>
        </p:nvGrpSpPr>
        <p:grpSpPr>
          <a:xfrm>
            <a:off x="2496457" y="2572085"/>
            <a:ext cx="1407925" cy="856915"/>
            <a:chOff x="2496457" y="2572085"/>
            <a:chExt cx="1407925" cy="856915"/>
          </a:xfrm>
        </p:grpSpPr>
        <p:sp>
          <p:nvSpPr>
            <p:cNvPr id="19" name="Textfeld 18">
              <a:extLst>
                <a:ext uri="{FF2B5EF4-FFF2-40B4-BE49-F238E27FC236}">
                  <a16:creationId xmlns:a16="http://schemas.microsoft.com/office/drawing/2014/main" id="{37A7D017-E960-4E1A-9A2D-6E6A7AB2E4BF}"/>
                </a:ext>
              </a:extLst>
            </p:cNvPr>
            <p:cNvSpPr txBox="1"/>
            <p:nvPr/>
          </p:nvSpPr>
          <p:spPr>
            <a:xfrm>
              <a:off x="2904112" y="3059668"/>
              <a:ext cx="688009" cy="369332"/>
            </a:xfrm>
            <a:prstGeom prst="rect">
              <a:avLst/>
            </a:prstGeom>
            <a:noFill/>
          </p:spPr>
          <p:txBody>
            <a:bodyPr wrap="none" rtlCol="0">
              <a:spAutoFit/>
            </a:bodyPr>
            <a:lstStyle/>
            <a:p>
              <a:r>
                <a:rPr lang="de-DE" dirty="0"/>
                <a:t>Klick!</a:t>
              </a:r>
            </a:p>
          </p:txBody>
        </p:sp>
        <p:sp>
          <p:nvSpPr>
            <p:cNvPr id="20" name="Freihandform: Form 19">
              <a:extLst>
                <a:ext uri="{FF2B5EF4-FFF2-40B4-BE49-F238E27FC236}">
                  <a16:creationId xmlns:a16="http://schemas.microsoft.com/office/drawing/2014/main" id="{7B17CE43-639F-49EC-85C7-16E93E721B96}"/>
                </a:ext>
              </a:extLst>
            </p:cNvPr>
            <p:cNvSpPr/>
            <p:nvPr/>
          </p:nvSpPr>
          <p:spPr>
            <a:xfrm>
              <a:off x="2496457" y="2931886"/>
              <a:ext cx="1407925" cy="362857"/>
            </a:xfrm>
            <a:custGeom>
              <a:avLst/>
              <a:gdLst>
                <a:gd name="connsiteX0" fmla="*/ 0 w 1407925"/>
                <a:gd name="connsiteY0" fmla="*/ 319314 h 362857"/>
                <a:gd name="connsiteX1" fmla="*/ 72572 w 1407925"/>
                <a:gd name="connsiteY1" fmla="*/ 232228 h 362857"/>
                <a:gd name="connsiteX2" fmla="*/ 116114 w 1407925"/>
                <a:gd name="connsiteY2" fmla="*/ 188685 h 362857"/>
                <a:gd name="connsiteX3" fmla="*/ 145143 w 1407925"/>
                <a:gd name="connsiteY3" fmla="*/ 145143 h 362857"/>
                <a:gd name="connsiteX4" fmla="*/ 232229 w 1407925"/>
                <a:gd name="connsiteY4" fmla="*/ 87085 h 362857"/>
                <a:gd name="connsiteX5" fmla="*/ 319314 w 1407925"/>
                <a:gd name="connsiteY5" fmla="*/ 58057 h 362857"/>
                <a:gd name="connsiteX6" fmla="*/ 377372 w 1407925"/>
                <a:gd name="connsiteY6" fmla="*/ 43543 h 362857"/>
                <a:gd name="connsiteX7" fmla="*/ 537029 w 1407925"/>
                <a:gd name="connsiteY7" fmla="*/ 0 h 362857"/>
                <a:gd name="connsiteX8" fmla="*/ 1030514 w 1407925"/>
                <a:gd name="connsiteY8" fmla="*/ 14514 h 362857"/>
                <a:gd name="connsiteX9" fmla="*/ 1074057 w 1407925"/>
                <a:gd name="connsiteY9" fmla="*/ 29028 h 362857"/>
                <a:gd name="connsiteX10" fmla="*/ 1190172 w 1407925"/>
                <a:gd name="connsiteY10" fmla="*/ 87085 h 362857"/>
                <a:gd name="connsiteX11" fmla="*/ 1320800 w 1407925"/>
                <a:gd name="connsiteY11" fmla="*/ 188685 h 362857"/>
                <a:gd name="connsiteX12" fmla="*/ 1364343 w 1407925"/>
                <a:gd name="connsiteY12" fmla="*/ 217714 h 362857"/>
                <a:gd name="connsiteX13" fmla="*/ 1393372 w 1407925"/>
                <a:gd name="connsiteY13" fmla="*/ 304800 h 362857"/>
                <a:gd name="connsiteX14" fmla="*/ 1407886 w 1407925"/>
                <a:gd name="connsiteY14"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7925" h="362857">
                  <a:moveTo>
                    <a:pt x="0" y="319314"/>
                  </a:moveTo>
                  <a:cubicBezTo>
                    <a:pt x="24191" y="290285"/>
                    <a:pt x="47468" y="260470"/>
                    <a:pt x="72572" y="232228"/>
                  </a:cubicBezTo>
                  <a:cubicBezTo>
                    <a:pt x="86209" y="216887"/>
                    <a:pt x="102973" y="204454"/>
                    <a:pt x="116114" y="188685"/>
                  </a:cubicBezTo>
                  <a:cubicBezTo>
                    <a:pt x="127281" y="175284"/>
                    <a:pt x="132015" y="156630"/>
                    <a:pt x="145143" y="145143"/>
                  </a:cubicBezTo>
                  <a:cubicBezTo>
                    <a:pt x="171399" y="122169"/>
                    <a:pt x="199131" y="98118"/>
                    <a:pt x="232229" y="87085"/>
                  </a:cubicBezTo>
                  <a:cubicBezTo>
                    <a:pt x="261257" y="77409"/>
                    <a:pt x="289629" y="65478"/>
                    <a:pt x="319314" y="58057"/>
                  </a:cubicBezTo>
                  <a:cubicBezTo>
                    <a:pt x="338667" y="53219"/>
                    <a:pt x="358265" y="49275"/>
                    <a:pt x="377372" y="43543"/>
                  </a:cubicBezTo>
                  <a:cubicBezTo>
                    <a:pt x="524696" y="-654"/>
                    <a:pt x="404755" y="26454"/>
                    <a:pt x="537029" y="0"/>
                  </a:cubicBezTo>
                  <a:cubicBezTo>
                    <a:pt x="701524" y="4838"/>
                    <a:pt x="866188" y="5632"/>
                    <a:pt x="1030514" y="14514"/>
                  </a:cubicBezTo>
                  <a:cubicBezTo>
                    <a:pt x="1045791" y="15340"/>
                    <a:pt x="1060129" y="22697"/>
                    <a:pt x="1074057" y="29028"/>
                  </a:cubicBezTo>
                  <a:cubicBezTo>
                    <a:pt x="1113452" y="46935"/>
                    <a:pt x="1190172" y="87085"/>
                    <a:pt x="1190172" y="87085"/>
                  </a:cubicBezTo>
                  <a:cubicBezTo>
                    <a:pt x="1258384" y="155299"/>
                    <a:pt x="1216634" y="119241"/>
                    <a:pt x="1320800" y="188685"/>
                  </a:cubicBezTo>
                  <a:lnTo>
                    <a:pt x="1364343" y="217714"/>
                  </a:lnTo>
                  <a:lnTo>
                    <a:pt x="1393372" y="304800"/>
                  </a:lnTo>
                  <a:cubicBezTo>
                    <a:pt x="1409416" y="352932"/>
                    <a:pt x="1407886" y="333044"/>
                    <a:pt x="1407886" y="362857"/>
                  </a:cubicBezTo>
                </a:path>
              </a:pathLst>
            </a:custGeom>
            <a:noFill/>
            <a:ln w="76200">
              <a:solidFill>
                <a:srgbClr val="D40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14DCF1AF-A898-4BA9-BFC1-87C43544DB3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75042" y="2572085"/>
              <a:ext cx="573074" cy="545639"/>
            </a:xfrm>
            <a:prstGeom prst="rect">
              <a:avLst/>
            </a:prstGeom>
            <a:ln>
              <a:noFill/>
            </a:ln>
            <a:effectLst/>
          </p:spPr>
        </p:pic>
      </p:grpSp>
      <p:grpSp>
        <p:nvGrpSpPr>
          <p:cNvPr id="23" name="Gruppieren 22">
            <a:extLst>
              <a:ext uri="{FF2B5EF4-FFF2-40B4-BE49-F238E27FC236}">
                <a16:creationId xmlns:a16="http://schemas.microsoft.com/office/drawing/2014/main" id="{2F985240-37D5-4A5B-A7A2-FD00482002E4}"/>
              </a:ext>
            </a:extLst>
          </p:cNvPr>
          <p:cNvGrpSpPr/>
          <p:nvPr/>
        </p:nvGrpSpPr>
        <p:grpSpPr>
          <a:xfrm>
            <a:off x="5279510" y="2556698"/>
            <a:ext cx="1407925" cy="856915"/>
            <a:chOff x="2496457" y="2572085"/>
            <a:chExt cx="1407925" cy="856915"/>
          </a:xfrm>
        </p:grpSpPr>
        <p:sp>
          <p:nvSpPr>
            <p:cNvPr id="24" name="Textfeld 23">
              <a:extLst>
                <a:ext uri="{FF2B5EF4-FFF2-40B4-BE49-F238E27FC236}">
                  <a16:creationId xmlns:a16="http://schemas.microsoft.com/office/drawing/2014/main" id="{9756204C-95D5-41CE-A62C-9BFCDEC0CF92}"/>
                </a:ext>
              </a:extLst>
            </p:cNvPr>
            <p:cNvSpPr txBox="1"/>
            <p:nvPr/>
          </p:nvSpPr>
          <p:spPr>
            <a:xfrm>
              <a:off x="2904112" y="3059668"/>
              <a:ext cx="688009" cy="369332"/>
            </a:xfrm>
            <a:prstGeom prst="rect">
              <a:avLst/>
            </a:prstGeom>
            <a:noFill/>
          </p:spPr>
          <p:txBody>
            <a:bodyPr wrap="none" rtlCol="0">
              <a:spAutoFit/>
            </a:bodyPr>
            <a:lstStyle/>
            <a:p>
              <a:r>
                <a:rPr lang="de-DE" dirty="0"/>
                <a:t>Klick!</a:t>
              </a:r>
            </a:p>
          </p:txBody>
        </p:sp>
        <p:sp>
          <p:nvSpPr>
            <p:cNvPr id="25" name="Freihandform: Form 24">
              <a:extLst>
                <a:ext uri="{FF2B5EF4-FFF2-40B4-BE49-F238E27FC236}">
                  <a16:creationId xmlns:a16="http://schemas.microsoft.com/office/drawing/2014/main" id="{9628F195-0188-4EB3-AE07-52658DAD2D77}"/>
                </a:ext>
              </a:extLst>
            </p:cNvPr>
            <p:cNvSpPr/>
            <p:nvPr/>
          </p:nvSpPr>
          <p:spPr>
            <a:xfrm>
              <a:off x="2496457" y="2931886"/>
              <a:ext cx="1407925" cy="362857"/>
            </a:xfrm>
            <a:custGeom>
              <a:avLst/>
              <a:gdLst>
                <a:gd name="connsiteX0" fmla="*/ 0 w 1407925"/>
                <a:gd name="connsiteY0" fmla="*/ 319314 h 362857"/>
                <a:gd name="connsiteX1" fmla="*/ 72572 w 1407925"/>
                <a:gd name="connsiteY1" fmla="*/ 232228 h 362857"/>
                <a:gd name="connsiteX2" fmla="*/ 116114 w 1407925"/>
                <a:gd name="connsiteY2" fmla="*/ 188685 h 362857"/>
                <a:gd name="connsiteX3" fmla="*/ 145143 w 1407925"/>
                <a:gd name="connsiteY3" fmla="*/ 145143 h 362857"/>
                <a:gd name="connsiteX4" fmla="*/ 232229 w 1407925"/>
                <a:gd name="connsiteY4" fmla="*/ 87085 h 362857"/>
                <a:gd name="connsiteX5" fmla="*/ 319314 w 1407925"/>
                <a:gd name="connsiteY5" fmla="*/ 58057 h 362857"/>
                <a:gd name="connsiteX6" fmla="*/ 377372 w 1407925"/>
                <a:gd name="connsiteY6" fmla="*/ 43543 h 362857"/>
                <a:gd name="connsiteX7" fmla="*/ 537029 w 1407925"/>
                <a:gd name="connsiteY7" fmla="*/ 0 h 362857"/>
                <a:gd name="connsiteX8" fmla="*/ 1030514 w 1407925"/>
                <a:gd name="connsiteY8" fmla="*/ 14514 h 362857"/>
                <a:gd name="connsiteX9" fmla="*/ 1074057 w 1407925"/>
                <a:gd name="connsiteY9" fmla="*/ 29028 h 362857"/>
                <a:gd name="connsiteX10" fmla="*/ 1190172 w 1407925"/>
                <a:gd name="connsiteY10" fmla="*/ 87085 h 362857"/>
                <a:gd name="connsiteX11" fmla="*/ 1320800 w 1407925"/>
                <a:gd name="connsiteY11" fmla="*/ 188685 h 362857"/>
                <a:gd name="connsiteX12" fmla="*/ 1364343 w 1407925"/>
                <a:gd name="connsiteY12" fmla="*/ 217714 h 362857"/>
                <a:gd name="connsiteX13" fmla="*/ 1393372 w 1407925"/>
                <a:gd name="connsiteY13" fmla="*/ 304800 h 362857"/>
                <a:gd name="connsiteX14" fmla="*/ 1407886 w 1407925"/>
                <a:gd name="connsiteY14"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7925" h="362857">
                  <a:moveTo>
                    <a:pt x="0" y="319314"/>
                  </a:moveTo>
                  <a:cubicBezTo>
                    <a:pt x="24191" y="290285"/>
                    <a:pt x="47468" y="260470"/>
                    <a:pt x="72572" y="232228"/>
                  </a:cubicBezTo>
                  <a:cubicBezTo>
                    <a:pt x="86209" y="216887"/>
                    <a:pt x="102973" y="204454"/>
                    <a:pt x="116114" y="188685"/>
                  </a:cubicBezTo>
                  <a:cubicBezTo>
                    <a:pt x="127281" y="175284"/>
                    <a:pt x="132015" y="156630"/>
                    <a:pt x="145143" y="145143"/>
                  </a:cubicBezTo>
                  <a:cubicBezTo>
                    <a:pt x="171399" y="122169"/>
                    <a:pt x="199131" y="98118"/>
                    <a:pt x="232229" y="87085"/>
                  </a:cubicBezTo>
                  <a:cubicBezTo>
                    <a:pt x="261257" y="77409"/>
                    <a:pt x="289629" y="65478"/>
                    <a:pt x="319314" y="58057"/>
                  </a:cubicBezTo>
                  <a:cubicBezTo>
                    <a:pt x="338667" y="53219"/>
                    <a:pt x="358265" y="49275"/>
                    <a:pt x="377372" y="43543"/>
                  </a:cubicBezTo>
                  <a:cubicBezTo>
                    <a:pt x="524696" y="-654"/>
                    <a:pt x="404755" y="26454"/>
                    <a:pt x="537029" y="0"/>
                  </a:cubicBezTo>
                  <a:cubicBezTo>
                    <a:pt x="701524" y="4838"/>
                    <a:pt x="866188" y="5632"/>
                    <a:pt x="1030514" y="14514"/>
                  </a:cubicBezTo>
                  <a:cubicBezTo>
                    <a:pt x="1045791" y="15340"/>
                    <a:pt x="1060129" y="22697"/>
                    <a:pt x="1074057" y="29028"/>
                  </a:cubicBezTo>
                  <a:cubicBezTo>
                    <a:pt x="1113452" y="46935"/>
                    <a:pt x="1190172" y="87085"/>
                    <a:pt x="1190172" y="87085"/>
                  </a:cubicBezTo>
                  <a:cubicBezTo>
                    <a:pt x="1258384" y="155299"/>
                    <a:pt x="1216634" y="119241"/>
                    <a:pt x="1320800" y="188685"/>
                  </a:cubicBezTo>
                  <a:lnTo>
                    <a:pt x="1364343" y="217714"/>
                  </a:lnTo>
                  <a:lnTo>
                    <a:pt x="1393372" y="304800"/>
                  </a:lnTo>
                  <a:cubicBezTo>
                    <a:pt x="1409416" y="352932"/>
                    <a:pt x="1407886" y="333044"/>
                    <a:pt x="1407886" y="362857"/>
                  </a:cubicBezTo>
                </a:path>
              </a:pathLst>
            </a:custGeom>
            <a:noFill/>
            <a:ln w="76200">
              <a:solidFill>
                <a:srgbClr val="D40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9E6F84F1-003A-4813-877A-539DF85DE88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75042" y="2572085"/>
              <a:ext cx="573074" cy="545639"/>
            </a:xfrm>
            <a:prstGeom prst="rect">
              <a:avLst/>
            </a:prstGeom>
            <a:ln>
              <a:noFill/>
            </a:ln>
            <a:effectLst/>
          </p:spPr>
        </p:pic>
      </p:grpSp>
      <p:grpSp>
        <p:nvGrpSpPr>
          <p:cNvPr id="27" name="Gruppieren 26">
            <a:extLst>
              <a:ext uri="{FF2B5EF4-FFF2-40B4-BE49-F238E27FC236}">
                <a16:creationId xmlns:a16="http://schemas.microsoft.com/office/drawing/2014/main" id="{E0B9A2D4-FBAD-4DEB-9BC0-1403BF23747C}"/>
              </a:ext>
            </a:extLst>
          </p:cNvPr>
          <p:cNvGrpSpPr/>
          <p:nvPr/>
        </p:nvGrpSpPr>
        <p:grpSpPr>
          <a:xfrm>
            <a:off x="8213014" y="2579733"/>
            <a:ext cx="1407925" cy="856915"/>
            <a:chOff x="2496457" y="2572085"/>
            <a:chExt cx="1407925" cy="856915"/>
          </a:xfrm>
        </p:grpSpPr>
        <p:sp>
          <p:nvSpPr>
            <p:cNvPr id="28" name="Textfeld 27">
              <a:extLst>
                <a:ext uri="{FF2B5EF4-FFF2-40B4-BE49-F238E27FC236}">
                  <a16:creationId xmlns:a16="http://schemas.microsoft.com/office/drawing/2014/main" id="{64399C84-2A56-41AF-94CB-814ADCEB82FD}"/>
                </a:ext>
              </a:extLst>
            </p:cNvPr>
            <p:cNvSpPr txBox="1"/>
            <p:nvPr/>
          </p:nvSpPr>
          <p:spPr>
            <a:xfrm>
              <a:off x="2904112" y="3059668"/>
              <a:ext cx="688009" cy="369332"/>
            </a:xfrm>
            <a:prstGeom prst="rect">
              <a:avLst/>
            </a:prstGeom>
            <a:noFill/>
          </p:spPr>
          <p:txBody>
            <a:bodyPr wrap="none" rtlCol="0">
              <a:spAutoFit/>
            </a:bodyPr>
            <a:lstStyle/>
            <a:p>
              <a:r>
                <a:rPr lang="de-DE" dirty="0"/>
                <a:t>Klick!</a:t>
              </a:r>
            </a:p>
          </p:txBody>
        </p:sp>
        <p:sp>
          <p:nvSpPr>
            <p:cNvPr id="29" name="Freihandform: Form 28">
              <a:extLst>
                <a:ext uri="{FF2B5EF4-FFF2-40B4-BE49-F238E27FC236}">
                  <a16:creationId xmlns:a16="http://schemas.microsoft.com/office/drawing/2014/main" id="{D010FA5D-E64B-4A3E-B659-AD21A5527084}"/>
                </a:ext>
              </a:extLst>
            </p:cNvPr>
            <p:cNvSpPr/>
            <p:nvPr/>
          </p:nvSpPr>
          <p:spPr>
            <a:xfrm>
              <a:off x="2496457" y="2931886"/>
              <a:ext cx="1407925" cy="362857"/>
            </a:xfrm>
            <a:custGeom>
              <a:avLst/>
              <a:gdLst>
                <a:gd name="connsiteX0" fmla="*/ 0 w 1407925"/>
                <a:gd name="connsiteY0" fmla="*/ 319314 h 362857"/>
                <a:gd name="connsiteX1" fmla="*/ 72572 w 1407925"/>
                <a:gd name="connsiteY1" fmla="*/ 232228 h 362857"/>
                <a:gd name="connsiteX2" fmla="*/ 116114 w 1407925"/>
                <a:gd name="connsiteY2" fmla="*/ 188685 h 362857"/>
                <a:gd name="connsiteX3" fmla="*/ 145143 w 1407925"/>
                <a:gd name="connsiteY3" fmla="*/ 145143 h 362857"/>
                <a:gd name="connsiteX4" fmla="*/ 232229 w 1407925"/>
                <a:gd name="connsiteY4" fmla="*/ 87085 h 362857"/>
                <a:gd name="connsiteX5" fmla="*/ 319314 w 1407925"/>
                <a:gd name="connsiteY5" fmla="*/ 58057 h 362857"/>
                <a:gd name="connsiteX6" fmla="*/ 377372 w 1407925"/>
                <a:gd name="connsiteY6" fmla="*/ 43543 h 362857"/>
                <a:gd name="connsiteX7" fmla="*/ 537029 w 1407925"/>
                <a:gd name="connsiteY7" fmla="*/ 0 h 362857"/>
                <a:gd name="connsiteX8" fmla="*/ 1030514 w 1407925"/>
                <a:gd name="connsiteY8" fmla="*/ 14514 h 362857"/>
                <a:gd name="connsiteX9" fmla="*/ 1074057 w 1407925"/>
                <a:gd name="connsiteY9" fmla="*/ 29028 h 362857"/>
                <a:gd name="connsiteX10" fmla="*/ 1190172 w 1407925"/>
                <a:gd name="connsiteY10" fmla="*/ 87085 h 362857"/>
                <a:gd name="connsiteX11" fmla="*/ 1320800 w 1407925"/>
                <a:gd name="connsiteY11" fmla="*/ 188685 h 362857"/>
                <a:gd name="connsiteX12" fmla="*/ 1364343 w 1407925"/>
                <a:gd name="connsiteY12" fmla="*/ 217714 h 362857"/>
                <a:gd name="connsiteX13" fmla="*/ 1393372 w 1407925"/>
                <a:gd name="connsiteY13" fmla="*/ 304800 h 362857"/>
                <a:gd name="connsiteX14" fmla="*/ 1407886 w 1407925"/>
                <a:gd name="connsiteY14"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7925" h="362857">
                  <a:moveTo>
                    <a:pt x="0" y="319314"/>
                  </a:moveTo>
                  <a:cubicBezTo>
                    <a:pt x="24191" y="290285"/>
                    <a:pt x="47468" y="260470"/>
                    <a:pt x="72572" y="232228"/>
                  </a:cubicBezTo>
                  <a:cubicBezTo>
                    <a:pt x="86209" y="216887"/>
                    <a:pt x="102973" y="204454"/>
                    <a:pt x="116114" y="188685"/>
                  </a:cubicBezTo>
                  <a:cubicBezTo>
                    <a:pt x="127281" y="175284"/>
                    <a:pt x="132015" y="156630"/>
                    <a:pt x="145143" y="145143"/>
                  </a:cubicBezTo>
                  <a:cubicBezTo>
                    <a:pt x="171399" y="122169"/>
                    <a:pt x="199131" y="98118"/>
                    <a:pt x="232229" y="87085"/>
                  </a:cubicBezTo>
                  <a:cubicBezTo>
                    <a:pt x="261257" y="77409"/>
                    <a:pt x="289629" y="65478"/>
                    <a:pt x="319314" y="58057"/>
                  </a:cubicBezTo>
                  <a:cubicBezTo>
                    <a:pt x="338667" y="53219"/>
                    <a:pt x="358265" y="49275"/>
                    <a:pt x="377372" y="43543"/>
                  </a:cubicBezTo>
                  <a:cubicBezTo>
                    <a:pt x="524696" y="-654"/>
                    <a:pt x="404755" y="26454"/>
                    <a:pt x="537029" y="0"/>
                  </a:cubicBezTo>
                  <a:cubicBezTo>
                    <a:pt x="701524" y="4838"/>
                    <a:pt x="866188" y="5632"/>
                    <a:pt x="1030514" y="14514"/>
                  </a:cubicBezTo>
                  <a:cubicBezTo>
                    <a:pt x="1045791" y="15340"/>
                    <a:pt x="1060129" y="22697"/>
                    <a:pt x="1074057" y="29028"/>
                  </a:cubicBezTo>
                  <a:cubicBezTo>
                    <a:pt x="1113452" y="46935"/>
                    <a:pt x="1190172" y="87085"/>
                    <a:pt x="1190172" y="87085"/>
                  </a:cubicBezTo>
                  <a:cubicBezTo>
                    <a:pt x="1258384" y="155299"/>
                    <a:pt x="1216634" y="119241"/>
                    <a:pt x="1320800" y="188685"/>
                  </a:cubicBezTo>
                  <a:lnTo>
                    <a:pt x="1364343" y="217714"/>
                  </a:lnTo>
                  <a:lnTo>
                    <a:pt x="1393372" y="304800"/>
                  </a:lnTo>
                  <a:cubicBezTo>
                    <a:pt x="1409416" y="352932"/>
                    <a:pt x="1407886" y="333044"/>
                    <a:pt x="1407886" y="362857"/>
                  </a:cubicBezTo>
                </a:path>
              </a:pathLst>
            </a:custGeom>
            <a:noFill/>
            <a:ln w="76200">
              <a:solidFill>
                <a:srgbClr val="D40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 name="Grafik 29">
              <a:extLst>
                <a:ext uri="{FF2B5EF4-FFF2-40B4-BE49-F238E27FC236}">
                  <a16:creationId xmlns:a16="http://schemas.microsoft.com/office/drawing/2014/main" id="{5A45C1FD-2279-4BC6-B78C-EFFDD7F009E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75042" y="2572085"/>
              <a:ext cx="573074" cy="545639"/>
            </a:xfrm>
            <a:prstGeom prst="rect">
              <a:avLst/>
            </a:prstGeom>
            <a:ln>
              <a:noFill/>
            </a:ln>
            <a:effectLst/>
          </p:spPr>
        </p:pic>
      </p:grpSp>
    </p:spTree>
    <p:extLst>
      <p:ext uri="{BB962C8B-B14F-4D97-AF65-F5344CB8AC3E}">
        <p14:creationId xmlns:p14="http://schemas.microsoft.com/office/powerpoint/2010/main" val="248817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D9EAD6-070A-4D67-90B6-BDBA2F141241}"/>
              </a:ext>
            </a:extLst>
          </p:cNvPr>
          <p:cNvSpPr>
            <a:spLocks noGrp="1"/>
          </p:cNvSpPr>
          <p:nvPr>
            <p:ph type="title"/>
          </p:nvPr>
        </p:nvSpPr>
        <p:spPr>
          <a:xfrm>
            <a:off x="954106" y="1"/>
            <a:ext cx="10901893" cy="1268999"/>
          </a:xfrm>
        </p:spPr>
        <p:txBody>
          <a:bodyPr>
            <a:normAutofit fontScale="90000"/>
          </a:bodyPr>
          <a:lstStyle/>
          <a:p>
            <a:r>
              <a:rPr lang="de-DE" dirty="0"/>
              <a:t>Beispiel Material-Werkstatt: Eine Wörterliste als Karten, ABs, Spiel, … binnen Sekunden!</a:t>
            </a:r>
          </a:p>
        </p:txBody>
      </p:sp>
      <p:sp>
        <p:nvSpPr>
          <p:cNvPr id="32" name="Fußzeilenplatzhalter 31">
            <a:extLst>
              <a:ext uri="{FF2B5EF4-FFF2-40B4-BE49-F238E27FC236}">
                <a16:creationId xmlns:a16="http://schemas.microsoft.com/office/drawing/2014/main" id="{3ACFB781-5D38-4918-9B2E-9DE521795616}"/>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7" name="Grafik 6">
            <a:extLst>
              <a:ext uri="{FF2B5EF4-FFF2-40B4-BE49-F238E27FC236}">
                <a16:creationId xmlns:a16="http://schemas.microsoft.com/office/drawing/2014/main" id="{E43B8989-B334-497A-ADCE-4C60FDC00F56}"/>
              </a:ext>
            </a:extLst>
          </p:cNvPr>
          <p:cNvPicPr>
            <a:picLocks noChangeAspect="1"/>
          </p:cNvPicPr>
          <p:nvPr/>
        </p:nvPicPr>
        <p:blipFill>
          <a:blip r:embed="rId3"/>
          <a:stretch>
            <a:fillRect/>
          </a:stretch>
        </p:blipFill>
        <p:spPr>
          <a:xfrm>
            <a:off x="6459058" y="2745350"/>
            <a:ext cx="1845060" cy="2659517"/>
          </a:xfrm>
          <a:prstGeom prst="rect">
            <a:avLst/>
          </a:prstGeom>
        </p:spPr>
      </p:pic>
      <p:pic>
        <p:nvPicPr>
          <p:cNvPr id="8" name="Grafik 7">
            <a:extLst>
              <a:ext uri="{FF2B5EF4-FFF2-40B4-BE49-F238E27FC236}">
                <a16:creationId xmlns:a16="http://schemas.microsoft.com/office/drawing/2014/main" id="{0A747F6C-5499-4140-9E51-3C07258756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146" y="211519"/>
            <a:ext cx="845961" cy="845961"/>
          </a:xfrm>
          <a:prstGeom prst="rect">
            <a:avLst/>
          </a:prstGeom>
          <a:ln>
            <a:noFill/>
          </a:ln>
          <a:effectLst/>
        </p:spPr>
      </p:pic>
      <p:grpSp>
        <p:nvGrpSpPr>
          <p:cNvPr id="22" name="Gruppieren 21">
            <a:extLst>
              <a:ext uri="{FF2B5EF4-FFF2-40B4-BE49-F238E27FC236}">
                <a16:creationId xmlns:a16="http://schemas.microsoft.com/office/drawing/2014/main" id="{2C852779-A320-4ACA-9097-90ACE5AE4942}"/>
              </a:ext>
            </a:extLst>
          </p:cNvPr>
          <p:cNvGrpSpPr/>
          <p:nvPr/>
        </p:nvGrpSpPr>
        <p:grpSpPr>
          <a:xfrm>
            <a:off x="2554514" y="1945875"/>
            <a:ext cx="1407925" cy="856915"/>
            <a:chOff x="2496457" y="2572085"/>
            <a:chExt cx="1407925" cy="856915"/>
          </a:xfrm>
        </p:grpSpPr>
        <p:sp>
          <p:nvSpPr>
            <p:cNvPr id="19" name="Textfeld 18">
              <a:extLst>
                <a:ext uri="{FF2B5EF4-FFF2-40B4-BE49-F238E27FC236}">
                  <a16:creationId xmlns:a16="http://schemas.microsoft.com/office/drawing/2014/main" id="{37A7D017-E960-4E1A-9A2D-6E6A7AB2E4BF}"/>
                </a:ext>
              </a:extLst>
            </p:cNvPr>
            <p:cNvSpPr txBox="1"/>
            <p:nvPr/>
          </p:nvSpPr>
          <p:spPr>
            <a:xfrm>
              <a:off x="2904112" y="3059668"/>
              <a:ext cx="688009" cy="369332"/>
            </a:xfrm>
            <a:prstGeom prst="rect">
              <a:avLst/>
            </a:prstGeom>
            <a:noFill/>
          </p:spPr>
          <p:txBody>
            <a:bodyPr wrap="none" rtlCol="0">
              <a:spAutoFit/>
            </a:bodyPr>
            <a:lstStyle/>
            <a:p>
              <a:r>
                <a:rPr lang="de-DE" dirty="0"/>
                <a:t>Klick!</a:t>
              </a:r>
            </a:p>
          </p:txBody>
        </p:sp>
        <p:sp>
          <p:nvSpPr>
            <p:cNvPr id="20" name="Freihandform: Form 19">
              <a:extLst>
                <a:ext uri="{FF2B5EF4-FFF2-40B4-BE49-F238E27FC236}">
                  <a16:creationId xmlns:a16="http://schemas.microsoft.com/office/drawing/2014/main" id="{7B17CE43-639F-49EC-85C7-16E93E721B96}"/>
                </a:ext>
              </a:extLst>
            </p:cNvPr>
            <p:cNvSpPr/>
            <p:nvPr/>
          </p:nvSpPr>
          <p:spPr>
            <a:xfrm>
              <a:off x="2496457" y="2931886"/>
              <a:ext cx="1407925" cy="362857"/>
            </a:xfrm>
            <a:custGeom>
              <a:avLst/>
              <a:gdLst>
                <a:gd name="connsiteX0" fmla="*/ 0 w 1407925"/>
                <a:gd name="connsiteY0" fmla="*/ 319314 h 362857"/>
                <a:gd name="connsiteX1" fmla="*/ 72572 w 1407925"/>
                <a:gd name="connsiteY1" fmla="*/ 232228 h 362857"/>
                <a:gd name="connsiteX2" fmla="*/ 116114 w 1407925"/>
                <a:gd name="connsiteY2" fmla="*/ 188685 h 362857"/>
                <a:gd name="connsiteX3" fmla="*/ 145143 w 1407925"/>
                <a:gd name="connsiteY3" fmla="*/ 145143 h 362857"/>
                <a:gd name="connsiteX4" fmla="*/ 232229 w 1407925"/>
                <a:gd name="connsiteY4" fmla="*/ 87085 h 362857"/>
                <a:gd name="connsiteX5" fmla="*/ 319314 w 1407925"/>
                <a:gd name="connsiteY5" fmla="*/ 58057 h 362857"/>
                <a:gd name="connsiteX6" fmla="*/ 377372 w 1407925"/>
                <a:gd name="connsiteY6" fmla="*/ 43543 h 362857"/>
                <a:gd name="connsiteX7" fmla="*/ 537029 w 1407925"/>
                <a:gd name="connsiteY7" fmla="*/ 0 h 362857"/>
                <a:gd name="connsiteX8" fmla="*/ 1030514 w 1407925"/>
                <a:gd name="connsiteY8" fmla="*/ 14514 h 362857"/>
                <a:gd name="connsiteX9" fmla="*/ 1074057 w 1407925"/>
                <a:gd name="connsiteY9" fmla="*/ 29028 h 362857"/>
                <a:gd name="connsiteX10" fmla="*/ 1190172 w 1407925"/>
                <a:gd name="connsiteY10" fmla="*/ 87085 h 362857"/>
                <a:gd name="connsiteX11" fmla="*/ 1320800 w 1407925"/>
                <a:gd name="connsiteY11" fmla="*/ 188685 h 362857"/>
                <a:gd name="connsiteX12" fmla="*/ 1364343 w 1407925"/>
                <a:gd name="connsiteY12" fmla="*/ 217714 h 362857"/>
                <a:gd name="connsiteX13" fmla="*/ 1393372 w 1407925"/>
                <a:gd name="connsiteY13" fmla="*/ 304800 h 362857"/>
                <a:gd name="connsiteX14" fmla="*/ 1407886 w 1407925"/>
                <a:gd name="connsiteY14"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7925" h="362857">
                  <a:moveTo>
                    <a:pt x="0" y="319314"/>
                  </a:moveTo>
                  <a:cubicBezTo>
                    <a:pt x="24191" y="290285"/>
                    <a:pt x="47468" y="260470"/>
                    <a:pt x="72572" y="232228"/>
                  </a:cubicBezTo>
                  <a:cubicBezTo>
                    <a:pt x="86209" y="216887"/>
                    <a:pt x="102973" y="204454"/>
                    <a:pt x="116114" y="188685"/>
                  </a:cubicBezTo>
                  <a:cubicBezTo>
                    <a:pt x="127281" y="175284"/>
                    <a:pt x="132015" y="156630"/>
                    <a:pt x="145143" y="145143"/>
                  </a:cubicBezTo>
                  <a:cubicBezTo>
                    <a:pt x="171399" y="122169"/>
                    <a:pt x="199131" y="98118"/>
                    <a:pt x="232229" y="87085"/>
                  </a:cubicBezTo>
                  <a:cubicBezTo>
                    <a:pt x="261257" y="77409"/>
                    <a:pt x="289629" y="65478"/>
                    <a:pt x="319314" y="58057"/>
                  </a:cubicBezTo>
                  <a:cubicBezTo>
                    <a:pt x="338667" y="53219"/>
                    <a:pt x="358265" y="49275"/>
                    <a:pt x="377372" y="43543"/>
                  </a:cubicBezTo>
                  <a:cubicBezTo>
                    <a:pt x="524696" y="-654"/>
                    <a:pt x="404755" y="26454"/>
                    <a:pt x="537029" y="0"/>
                  </a:cubicBezTo>
                  <a:cubicBezTo>
                    <a:pt x="701524" y="4838"/>
                    <a:pt x="866188" y="5632"/>
                    <a:pt x="1030514" y="14514"/>
                  </a:cubicBezTo>
                  <a:cubicBezTo>
                    <a:pt x="1045791" y="15340"/>
                    <a:pt x="1060129" y="22697"/>
                    <a:pt x="1074057" y="29028"/>
                  </a:cubicBezTo>
                  <a:cubicBezTo>
                    <a:pt x="1113452" y="46935"/>
                    <a:pt x="1190172" y="87085"/>
                    <a:pt x="1190172" y="87085"/>
                  </a:cubicBezTo>
                  <a:cubicBezTo>
                    <a:pt x="1258384" y="155299"/>
                    <a:pt x="1216634" y="119241"/>
                    <a:pt x="1320800" y="188685"/>
                  </a:cubicBezTo>
                  <a:lnTo>
                    <a:pt x="1364343" y="217714"/>
                  </a:lnTo>
                  <a:lnTo>
                    <a:pt x="1393372" y="304800"/>
                  </a:lnTo>
                  <a:cubicBezTo>
                    <a:pt x="1409416" y="352932"/>
                    <a:pt x="1407886" y="333044"/>
                    <a:pt x="1407886" y="362857"/>
                  </a:cubicBezTo>
                </a:path>
              </a:pathLst>
            </a:custGeom>
            <a:noFill/>
            <a:ln w="76200">
              <a:solidFill>
                <a:srgbClr val="D40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14DCF1AF-A898-4BA9-BFC1-87C43544DB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5042" y="2572085"/>
              <a:ext cx="573074" cy="545639"/>
            </a:xfrm>
            <a:prstGeom prst="rect">
              <a:avLst/>
            </a:prstGeom>
            <a:ln>
              <a:noFill/>
            </a:ln>
            <a:effectLst/>
          </p:spPr>
        </p:pic>
      </p:grpSp>
      <p:grpSp>
        <p:nvGrpSpPr>
          <p:cNvPr id="23" name="Gruppieren 22">
            <a:extLst>
              <a:ext uri="{FF2B5EF4-FFF2-40B4-BE49-F238E27FC236}">
                <a16:creationId xmlns:a16="http://schemas.microsoft.com/office/drawing/2014/main" id="{2F985240-37D5-4A5B-A7A2-FD00482002E4}"/>
              </a:ext>
            </a:extLst>
          </p:cNvPr>
          <p:cNvGrpSpPr/>
          <p:nvPr/>
        </p:nvGrpSpPr>
        <p:grpSpPr>
          <a:xfrm>
            <a:off x="5337567" y="1930488"/>
            <a:ext cx="1407925" cy="856915"/>
            <a:chOff x="2496457" y="2572085"/>
            <a:chExt cx="1407925" cy="856915"/>
          </a:xfrm>
        </p:grpSpPr>
        <p:sp>
          <p:nvSpPr>
            <p:cNvPr id="24" name="Textfeld 23">
              <a:extLst>
                <a:ext uri="{FF2B5EF4-FFF2-40B4-BE49-F238E27FC236}">
                  <a16:creationId xmlns:a16="http://schemas.microsoft.com/office/drawing/2014/main" id="{9756204C-95D5-41CE-A62C-9BFCDEC0CF92}"/>
                </a:ext>
              </a:extLst>
            </p:cNvPr>
            <p:cNvSpPr txBox="1"/>
            <p:nvPr/>
          </p:nvSpPr>
          <p:spPr>
            <a:xfrm>
              <a:off x="2904112" y="3059668"/>
              <a:ext cx="688009" cy="369332"/>
            </a:xfrm>
            <a:prstGeom prst="rect">
              <a:avLst/>
            </a:prstGeom>
            <a:noFill/>
          </p:spPr>
          <p:txBody>
            <a:bodyPr wrap="none" rtlCol="0">
              <a:spAutoFit/>
            </a:bodyPr>
            <a:lstStyle/>
            <a:p>
              <a:r>
                <a:rPr lang="de-DE" dirty="0"/>
                <a:t>Klick!</a:t>
              </a:r>
            </a:p>
          </p:txBody>
        </p:sp>
        <p:sp>
          <p:nvSpPr>
            <p:cNvPr id="25" name="Freihandform: Form 24">
              <a:extLst>
                <a:ext uri="{FF2B5EF4-FFF2-40B4-BE49-F238E27FC236}">
                  <a16:creationId xmlns:a16="http://schemas.microsoft.com/office/drawing/2014/main" id="{9628F195-0188-4EB3-AE07-52658DAD2D77}"/>
                </a:ext>
              </a:extLst>
            </p:cNvPr>
            <p:cNvSpPr/>
            <p:nvPr/>
          </p:nvSpPr>
          <p:spPr>
            <a:xfrm>
              <a:off x="2496457" y="2931886"/>
              <a:ext cx="1407925" cy="362857"/>
            </a:xfrm>
            <a:custGeom>
              <a:avLst/>
              <a:gdLst>
                <a:gd name="connsiteX0" fmla="*/ 0 w 1407925"/>
                <a:gd name="connsiteY0" fmla="*/ 319314 h 362857"/>
                <a:gd name="connsiteX1" fmla="*/ 72572 w 1407925"/>
                <a:gd name="connsiteY1" fmla="*/ 232228 h 362857"/>
                <a:gd name="connsiteX2" fmla="*/ 116114 w 1407925"/>
                <a:gd name="connsiteY2" fmla="*/ 188685 h 362857"/>
                <a:gd name="connsiteX3" fmla="*/ 145143 w 1407925"/>
                <a:gd name="connsiteY3" fmla="*/ 145143 h 362857"/>
                <a:gd name="connsiteX4" fmla="*/ 232229 w 1407925"/>
                <a:gd name="connsiteY4" fmla="*/ 87085 h 362857"/>
                <a:gd name="connsiteX5" fmla="*/ 319314 w 1407925"/>
                <a:gd name="connsiteY5" fmla="*/ 58057 h 362857"/>
                <a:gd name="connsiteX6" fmla="*/ 377372 w 1407925"/>
                <a:gd name="connsiteY6" fmla="*/ 43543 h 362857"/>
                <a:gd name="connsiteX7" fmla="*/ 537029 w 1407925"/>
                <a:gd name="connsiteY7" fmla="*/ 0 h 362857"/>
                <a:gd name="connsiteX8" fmla="*/ 1030514 w 1407925"/>
                <a:gd name="connsiteY8" fmla="*/ 14514 h 362857"/>
                <a:gd name="connsiteX9" fmla="*/ 1074057 w 1407925"/>
                <a:gd name="connsiteY9" fmla="*/ 29028 h 362857"/>
                <a:gd name="connsiteX10" fmla="*/ 1190172 w 1407925"/>
                <a:gd name="connsiteY10" fmla="*/ 87085 h 362857"/>
                <a:gd name="connsiteX11" fmla="*/ 1320800 w 1407925"/>
                <a:gd name="connsiteY11" fmla="*/ 188685 h 362857"/>
                <a:gd name="connsiteX12" fmla="*/ 1364343 w 1407925"/>
                <a:gd name="connsiteY12" fmla="*/ 217714 h 362857"/>
                <a:gd name="connsiteX13" fmla="*/ 1393372 w 1407925"/>
                <a:gd name="connsiteY13" fmla="*/ 304800 h 362857"/>
                <a:gd name="connsiteX14" fmla="*/ 1407886 w 1407925"/>
                <a:gd name="connsiteY14"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7925" h="362857">
                  <a:moveTo>
                    <a:pt x="0" y="319314"/>
                  </a:moveTo>
                  <a:cubicBezTo>
                    <a:pt x="24191" y="290285"/>
                    <a:pt x="47468" y="260470"/>
                    <a:pt x="72572" y="232228"/>
                  </a:cubicBezTo>
                  <a:cubicBezTo>
                    <a:pt x="86209" y="216887"/>
                    <a:pt x="102973" y="204454"/>
                    <a:pt x="116114" y="188685"/>
                  </a:cubicBezTo>
                  <a:cubicBezTo>
                    <a:pt x="127281" y="175284"/>
                    <a:pt x="132015" y="156630"/>
                    <a:pt x="145143" y="145143"/>
                  </a:cubicBezTo>
                  <a:cubicBezTo>
                    <a:pt x="171399" y="122169"/>
                    <a:pt x="199131" y="98118"/>
                    <a:pt x="232229" y="87085"/>
                  </a:cubicBezTo>
                  <a:cubicBezTo>
                    <a:pt x="261257" y="77409"/>
                    <a:pt x="289629" y="65478"/>
                    <a:pt x="319314" y="58057"/>
                  </a:cubicBezTo>
                  <a:cubicBezTo>
                    <a:pt x="338667" y="53219"/>
                    <a:pt x="358265" y="49275"/>
                    <a:pt x="377372" y="43543"/>
                  </a:cubicBezTo>
                  <a:cubicBezTo>
                    <a:pt x="524696" y="-654"/>
                    <a:pt x="404755" y="26454"/>
                    <a:pt x="537029" y="0"/>
                  </a:cubicBezTo>
                  <a:cubicBezTo>
                    <a:pt x="701524" y="4838"/>
                    <a:pt x="866188" y="5632"/>
                    <a:pt x="1030514" y="14514"/>
                  </a:cubicBezTo>
                  <a:cubicBezTo>
                    <a:pt x="1045791" y="15340"/>
                    <a:pt x="1060129" y="22697"/>
                    <a:pt x="1074057" y="29028"/>
                  </a:cubicBezTo>
                  <a:cubicBezTo>
                    <a:pt x="1113452" y="46935"/>
                    <a:pt x="1190172" y="87085"/>
                    <a:pt x="1190172" y="87085"/>
                  </a:cubicBezTo>
                  <a:cubicBezTo>
                    <a:pt x="1258384" y="155299"/>
                    <a:pt x="1216634" y="119241"/>
                    <a:pt x="1320800" y="188685"/>
                  </a:cubicBezTo>
                  <a:lnTo>
                    <a:pt x="1364343" y="217714"/>
                  </a:lnTo>
                  <a:lnTo>
                    <a:pt x="1393372" y="304800"/>
                  </a:lnTo>
                  <a:cubicBezTo>
                    <a:pt x="1409416" y="352932"/>
                    <a:pt x="1407886" y="333044"/>
                    <a:pt x="1407886" y="362857"/>
                  </a:cubicBezTo>
                </a:path>
              </a:pathLst>
            </a:custGeom>
            <a:noFill/>
            <a:ln w="76200">
              <a:solidFill>
                <a:srgbClr val="D40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9E6F84F1-003A-4813-877A-539DF85DE8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5042" y="2572085"/>
              <a:ext cx="573074" cy="545639"/>
            </a:xfrm>
            <a:prstGeom prst="rect">
              <a:avLst/>
            </a:prstGeom>
            <a:ln>
              <a:noFill/>
            </a:ln>
            <a:effectLst/>
          </p:spPr>
        </p:pic>
      </p:grpSp>
      <p:grpSp>
        <p:nvGrpSpPr>
          <p:cNvPr id="27" name="Gruppieren 26">
            <a:extLst>
              <a:ext uri="{FF2B5EF4-FFF2-40B4-BE49-F238E27FC236}">
                <a16:creationId xmlns:a16="http://schemas.microsoft.com/office/drawing/2014/main" id="{E0B9A2D4-FBAD-4DEB-9BC0-1403BF23747C}"/>
              </a:ext>
            </a:extLst>
          </p:cNvPr>
          <p:cNvGrpSpPr/>
          <p:nvPr/>
        </p:nvGrpSpPr>
        <p:grpSpPr>
          <a:xfrm>
            <a:off x="8271071" y="1953523"/>
            <a:ext cx="1407925" cy="856915"/>
            <a:chOff x="2496457" y="2572085"/>
            <a:chExt cx="1407925" cy="856915"/>
          </a:xfrm>
        </p:grpSpPr>
        <p:sp>
          <p:nvSpPr>
            <p:cNvPr id="28" name="Textfeld 27">
              <a:extLst>
                <a:ext uri="{FF2B5EF4-FFF2-40B4-BE49-F238E27FC236}">
                  <a16:creationId xmlns:a16="http://schemas.microsoft.com/office/drawing/2014/main" id="{64399C84-2A56-41AF-94CB-814ADCEB82FD}"/>
                </a:ext>
              </a:extLst>
            </p:cNvPr>
            <p:cNvSpPr txBox="1"/>
            <p:nvPr/>
          </p:nvSpPr>
          <p:spPr>
            <a:xfrm>
              <a:off x="2904112" y="3059668"/>
              <a:ext cx="688009" cy="369332"/>
            </a:xfrm>
            <a:prstGeom prst="rect">
              <a:avLst/>
            </a:prstGeom>
            <a:noFill/>
          </p:spPr>
          <p:txBody>
            <a:bodyPr wrap="none" rtlCol="0">
              <a:spAutoFit/>
            </a:bodyPr>
            <a:lstStyle/>
            <a:p>
              <a:r>
                <a:rPr lang="de-DE" dirty="0"/>
                <a:t>Klick!</a:t>
              </a:r>
            </a:p>
          </p:txBody>
        </p:sp>
        <p:sp>
          <p:nvSpPr>
            <p:cNvPr id="29" name="Freihandform: Form 28">
              <a:extLst>
                <a:ext uri="{FF2B5EF4-FFF2-40B4-BE49-F238E27FC236}">
                  <a16:creationId xmlns:a16="http://schemas.microsoft.com/office/drawing/2014/main" id="{D010FA5D-E64B-4A3E-B659-AD21A5527084}"/>
                </a:ext>
              </a:extLst>
            </p:cNvPr>
            <p:cNvSpPr/>
            <p:nvPr/>
          </p:nvSpPr>
          <p:spPr>
            <a:xfrm>
              <a:off x="2496457" y="2931886"/>
              <a:ext cx="1407925" cy="362857"/>
            </a:xfrm>
            <a:custGeom>
              <a:avLst/>
              <a:gdLst>
                <a:gd name="connsiteX0" fmla="*/ 0 w 1407925"/>
                <a:gd name="connsiteY0" fmla="*/ 319314 h 362857"/>
                <a:gd name="connsiteX1" fmla="*/ 72572 w 1407925"/>
                <a:gd name="connsiteY1" fmla="*/ 232228 h 362857"/>
                <a:gd name="connsiteX2" fmla="*/ 116114 w 1407925"/>
                <a:gd name="connsiteY2" fmla="*/ 188685 h 362857"/>
                <a:gd name="connsiteX3" fmla="*/ 145143 w 1407925"/>
                <a:gd name="connsiteY3" fmla="*/ 145143 h 362857"/>
                <a:gd name="connsiteX4" fmla="*/ 232229 w 1407925"/>
                <a:gd name="connsiteY4" fmla="*/ 87085 h 362857"/>
                <a:gd name="connsiteX5" fmla="*/ 319314 w 1407925"/>
                <a:gd name="connsiteY5" fmla="*/ 58057 h 362857"/>
                <a:gd name="connsiteX6" fmla="*/ 377372 w 1407925"/>
                <a:gd name="connsiteY6" fmla="*/ 43543 h 362857"/>
                <a:gd name="connsiteX7" fmla="*/ 537029 w 1407925"/>
                <a:gd name="connsiteY7" fmla="*/ 0 h 362857"/>
                <a:gd name="connsiteX8" fmla="*/ 1030514 w 1407925"/>
                <a:gd name="connsiteY8" fmla="*/ 14514 h 362857"/>
                <a:gd name="connsiteX9" fmla="*/ 1074057 w 1407925"/>
                <a:gd name="connsiteY9" fmla="*/ 29028 h 362857"/>
                <a:gd name="connsiteX10" fmla="*/ 1190172 w 1407925"/>
                <a:gd name="connsiteY10" fmla="*/ 87085 h 362857"/>
                <a:gd name="connsiteX11" fmla="*/ 1320800 w 1407925"/>
                <a:gd name="connsiteY11" fmla="*/ 188685 h 362857"/>
                <a:gd name="connsiteX12" fmla="*/ 1364343 w 1407925"/>
                <a:gd name="connsiteY12" fmla="*/ 217714 h 362857"/>
                <a:gd name="connsiteX13" fmla="*/ 1393372 w 1407925"/>
                <a:gd name="connsiteY13" fmla="*/ 304800 h 362857"/>
                <a:gd name="connsiteX14" fmla="*/ 1407886 w 1407925"/>
                <a:gd name="connsiteY14"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7925" h="362857">
                  <a:moveTo>
                    <a:pt x="0" y="319314"/>
                  </a:moveTo>
                  <a:cubicBezTo>
                    <a:pt x="24191" y="290285"/>
                    <a:pt x="47468" y="260470"/>
                    <a:pt x="72572" y="232228"/>
                  </a:cubicBezTo>
                  <a:cubicBezTo>
                    <a:pt x="86209" y="216887"/>
                    <a:pt x="102973" y="204454"/>
                    <a:pt x="116114" y="188685"/>
                  </a:cubicBezTo>
                  <a:cubicBezTo>
                    <a:pt x="127281" y="175284"/>
                    <a:pt x="132015" y="156630"/>
                    <a:pt x="145143" y="145143"/>
                  </a:cubicBezTo>
                  <a:cubicBezTo>
                    <a:pt x="171399" y="122169"/>
                    <a:pt x="199131" y="98118"/>
                    <a:pt x="232229" y="87085"/>
                  </a:cubicBezTo>
                  <a:cubicBezTo>
                    <a:pt x="261257" y="77409"/>
                    <a:pt x="289629" y="65478"/>
                    <a:pt x="319314" y="58057"/>
                  </a:cubicBezTo>
                  <a:cubicBezTo>
                    <a:pt x="338667" y="53219"/>
                    <a:pt x="358265" y="49275"/>
                    <a:pt x="377372" y="43543"/>
                  </a:cubicBezTo>
                  <a:cubicBezTo>
                    <a:pt x="524696" y="-654"/>
                    <a:pt x="404755" y="26454"/>
                    <a:pt x="537029" y="0"/>
                  </a:cubicBezTo>
                  <a:cubicBezTo>
                    <a:pt x="701524" y="4838"/>
                    <a:pt x="866188" y="5632"/>
                    <a:pt x="1030514" y="14514"/>
                  </a:cubicBezTo>
                  <a:cubicBezTo>
                    <a:pt x="1045791" y="15340"/>
                    <a:pt x="1060129" y="22697"/>
                    <a:pt x="1074057" y="29028"/>
                  </a:cubicBezTo>
                  <a:cubicBezTo>
                    <a:pt x="1113452" y="46935"/>
                    <a:pt x="1190172" y="87085"/>
                    <a:pt x="1190172" y="87085"/>
                  </a:cubicBezTo>
                  <a:cubicBezTo>
                    <a:pt x="1258384" y="155299"/>
                    <a:pt x="1216634" y="119241"/>
                    <a:pt x="1320800" y="188685"/>
                  </a:cubicBezTo>
                  <a:lnTo>
                    <a:pt x="1364343" y="217714"/>
                  </a:lnTo>
                  <a:lnTo>
                    <a:pt x="1393372" y="304800"/>
                  </a:lnTo>
                  <a:cubicBezTo>
                    <a:pt x="1409416" y="352932"/>
                    <a:pt x="1407886" y="333044"/>
                    <a:pt x="1407886" y="362857"/>
                  </a:cubicBezTo>
                </a:path>
              </a:pathLst>
            </a:custGeom>
            <a:noFill/>
            <a:ln w="76200">
              <a:solidFill>
                <a:srgbClr val="D40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 name="Grafik 29">
              <a:extLst>
                <a:ext uri="{FF2B5EF4-FFF2-40B4-BE49-F238E27FC236}">
                  <a16:creationId xmlns:a16="http://schemas.microsoft.com/office/drawing/2014/main" id="{5A45C1FD-2279-4BC6-B78C-EFFDD7F009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5042" y="2572085"/>
              <a:ext cx="573074" cy="545639"/>
            </a:xfrm>
            <a:prstGeom prst="rect">
              <a:avLst/>
            </a:prstGeom>
            <a:ln>
              <a:noFill/>
            </a:ln>
            <a:effectLst/>
          </p:spPr>
        </p:pic>
      </p:grpSp>
      <p:pic>
        <p:nvPicPr>
          <p:cNvPr id="6" name="Grafik 5">
            <a:extLst>
              <a:ext uri="{FF2B5EF4-FFF2-40B4-BE49-F238E27FC236}">
                <a16:creationId xmlns:a16="http://schemas.microsoft.com/office/drawing/2014/main" id="{2CCB3152-50D1-4C41-9698-0151A5C3E8BE}"/>
              </a:ext>
            </a:extLst>
          </p:cNvPr>
          <p:cNvPicPr>
            <a:picLocks noChangeAspect="1"/>
          </p:cNvPicPr>
          <p:nvPr/>
        </p:nvPicPr>
        <p:blipFill>
          <a:blip r:embed="rId6"/>
          <a:stretch>
            <a:fillRect/>
          </a:stretch>
        </p:blipFill>
        <p:spPr>
          <a:xfrm>
            <a:off x="3741387" y="2676181"/>
            <a:ext cx="1938452" cy="2774365"/>
          </a:xfrm>
          <a:prstGeom prst="rect">
            <a:avLst/>
          </a:prstGeom>
        </p:spPr>
      </p:pic>
      <p:pic>
        <p:nvPicPr>
          <p:cNvPr id="13" name="Grafik 12">
            <a:extLst>
              <a:ext uri="{FF2B5EF4-FFF2-40B4-BE49-F238E27FC236}">
                <a16:creationId xmlns:a16="http://schemas.microsoft.com/office/drawing/2014/main" id="{5185F7C3-96F6-48EE-9FC2-1D79BEF2F9D4}"/>
              </a:ext>
            </a:extLst>
          </p:cNvPr>
          <p:cNvPicPr>
            <a:picLocks noChangeAspect="1"/>
          </p:cNvPicPr>
          <p:nvPr/>
        </p:nvPicPr>
        <p:blipFill>
          <a:blip r:embed="rId7"/>
          <a:stretch>
            <a:fillRect/>
          </a:stretch>
        </p:blipFill>
        <p:spPr>
          <a:xfrm>
            <a:off x="9399992" y="2745351"/>
            <a:ext cx="1805769" cy="2705195"/>
          </a:xfrm>
          <a:prstGeom prst="rect">
            <a:avLst/>
          </a:prstGeom>
        </p:spPr>
      </p:pic>
      <p:sp>
        <p:nvSpPr>
          <p:cNvPr id="15" name="Textfeld 14">
            <a:extLst>
              <a:ext uri="{FF2B5EF4-FFF2-40B4-BE49-F238E27FC236}">
                <a16:creationId xmlns:a16="http://schemas.microsoft.com/office/drawing/2014/main" id="{5BED89DB-4906-49D7-9BCF-7D0BD8A38C3D}"/>
              </a:ext>
            </a:extLst>
          </p:cNvPr>
          <p:cNvSpPr txBox="1"/>
          <p:nvPr/>
        </p:nvSpPr>
        <p:spPr>
          <a:xfrm>
            <a:off x="1041457" y="5729855"/>
            <a:ext cx="10173298" cy="523220"/>
          </a:xfrm>
          <a:prstGeom prst="rect">
            <a:avLst/>
          </a:prstGeom>
          <a:noFill/>
        </p:spPr>
        <p:txBody>
          <a:bodyPr wrap="none" rtlCol="0">
            <a:spAutoFit/>
          </a:bodyPr>
          <a:lstStyle/>
          <a:p>
            <a:r>
              <a:rPr lang="de-DE" sz="2800" dirty="0">
                <a:solidFill>
                  <a:srgbClr val="D40050"/>
                </a:solidFill>
              </a:rPr>
              <a:t>Fertig ist die Unterrichtsvorbereitung! Von Einführung bis Lerntheke!</a:t>
            </a:r>
          </a:p>
        </p:txBody>
      </p:sp>
      <p:pic>
        <p:nvPicPr>
          <p:cNvPr id="31" name="Grafik 30">
            <a:extLst>
              <a:ext uri="{FF2B5EF4-FFF2-40B4-BE49-F238E27FC236}">
                <a16:creationId xmlns:a16="http://schemas.microsoft.com/office/drawing/2014/main" id="{2B5CEB9C-18CD-42A8-9F9F-CC6DA1A2F798}"/>
              </a:ext>
            </a:extLst>
          </p:cNvPr>
          <p:cNvPicPr>
            <a:picLocks noChangeAspect="1"/>
          </p:cNvPicPr>
          <p:nvPr/>
        </p:nvPicPr>
        <p:blipFill>
          <a:blip r:embed="rId8"/>
          <a:stretch>
            <a:fillRect/>
          </a:stretch>
        </p:blipFill>
        <p:spPr>
          <a:xfrm>
            <a:off x="1075423" y="2653146"/>
            <a:ext cx="1947183" cy="2836907"/>
          </a:xfrm>
          <a:prstGeom prst="rect">
            <a:avLst/>
          </a:prstGeom>
        </p:spPr>
      </p:pic>
    </p:spTree>
    <p:extLst>
      <p:ext uri="{BB962C8B-B14F-4D97-AF65-F5344CB8AC3E}">
        <p14:creationId xmlns:p14="http://schemas.microsoft.com/office/powerpoint/2010/main" val="201091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2FDDE96-2408-4A3F-A994-4352F5FB72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00" y="-891000"/>
            <a:ext cx="16152000" cy="9085500"/>
          </a:xfrm>
          <a:prstGeom prst="rect">
            <a:avLst/>
          </a:prstGeom>
        </p:spPr>
      </p:pic>
      <p:sp>
        <p:nvSpPr>
          <p:cNvPr id="4" name="Textfeld 3">
            <a:extLst>
              <a:ext uri="{FF2B5EF4-FFF2-40B4-BE49-F238E27FC236}">
                <a16:creationId xmlns:a16="http://schemas.microsoft.com/office/drawing/2014/main" id="{392FB51A-54A6-4047-8141-394E528073A3}"/>
              </a:ext>
            </a:extLst>
          </p:cNvPr>
          <p:cNvSpPr txBox="1"/>
          <p:nvPr/>
        </p:nvSpPr>
        <p:spPr>
          <a:xfrm>
            <a:off x="1416000" y="1989000"/>
            <a:ext cx="5040000" cy="2062103"/>
          </a:xfrm>
          <a:prstGeom prst="rect">
            <a:avLst/>
          </a:prstGeom>
          <a:noFill/>
        </p:spPr>
        <p:txBody>
          <a:bodyPr wrap="square" rtlCol="0">
            <a:spAutoFit/>
          </a:bodyPr>
          <a:lstStyle/>
          <a:p>
            <a:r>
              <a:rPr lang="de-DE" sz="3200" dirty="0"/>
              <a:t>Klasse 1</a:t>
            </a:r>
          </a:p>
          <a:p>
            <a:endParaRPr lang="de-DE" sz="3200" dirty="0"/>
          </a:p>
          <a:p>
            <a:r>
              <a:rPr lang="de-DE" sz="3200" dirty="0"/>
              <a:t>Jede Fibel hat eine andere Buchstabenreihenfolge?</a:t>
            </a:r>
          </a:p>
        </p:txBody>
      </p:sp>
    </p:spTree>
    <p:extLst>
      <p:ext uri="{BB962C8B-B14F-4D97-AF65-F5344CB8AC3E}">
        <p14:creationId xmlns:p14="http://schemas.microsoft.com/office/powerpoint/2010/main" val="106593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E021EF-06AF-47F7-82C9-C9FF5900E3DB}"/>
              </a:ext>
            </a:extLst>
          </p:cNvPr>
          <p:cNvSpPr>
            <a:spLocks noGrp="1"/>
          </p:cNvSpPr>
          <p:nvPr>
            <p:ph type="title"/>
          </p:nvPr>
        </p:nvSpPr>
        <p:spPr/>
        <p:txBody>
          <a:bodyPr/>
          <a:lstStyle/>
          <a:p>
            <a:r>
              <a:rPr lang="de-DE" dirty="0"/>
              <a:t>Suchfunktionen, Beispiele:</a:t>
            </a:r>
          </a:p>
        </p:txBody>
      </p:sp>
      <p:sp>
        <p:nvSpPr>
          <p:cNvPr id="3" name="Inhaltsplatzhalter 2">
            <a:extLst>
              <a:ext uri="{FF2B5EF4-FFF2-40B4-BE49-F238E27FC236}">
                <a16:creationId xmlns:a16="http://schemas.microsoft.com/office/drawing/2014/main" id="{E36823CE-9D56-4164-AB5B-A70D55C93C87}"/>
              </a:ext>
            </a:extLst>
          </p:cNvPr>
          <p:cNvSpPr>
            <a:spLocks noGrp="1"/>
          </p:cNvSpPr>
          <p:nvPr>
            <p:ph idx="1"/>
          </p:nvPr>
        </p:nvSpPr>
        <p:spPr/>
        <p:txBody>
          <a:bodyPr>
            <a:normAutofit fontScale="77500" lnSpcReduction="20000"/>
          </a:bodyPr>
          <a:lstStyle/>
          <a:p>
            <a:pPr>
              <a:buClr>
                <a:srgbClr val="C1CC0D"/>
              </a:buClr>
              <a:buFont typeface="Arial" panose="020B0604020202020204" pitchFamily="34" charset="0"/>
              <a:buChar char="•"/>
            </a:pPr>
            <a:r>
              <a:rPr lang="de-DE" dirty="0"/>
              <a:t>Suche nach Wortbestandteilen, z.B. Wörter mit „ah“</a:t>
            </a:r>
          </a:p>
          <a:p>
            <a:pPr>
              <a:buClr>
                <a:srgbClr val="C1CC0D"/>
              </a:buClr>
              <a:buFont typeface="Arial" panose="020B0604020202020204" pitchFamily="34" charset="0"/>
              <a:buChar char="•"/>
            </a:pPr>
            <a:r>
              <a:rPr lang="de-DE" dirty="0"/>
              <a:t>Suche nach Wörtern, die nur ein bestimmtes Buchstabenrepertoire enthalten (z.B. nur Wörter mit „</a:t>
            </a:r>
            <a:r>
              <a:rPr lang="de-DE" dirty="0" err="1"/>
              <a:t>maeiourstln</a:t>
            </a:r>
            <a:r>
              <a:rPr lang="de-DE" dirty="0"/>
              <a:t>“, passend zum </a:t>
            </a:r>
            <a:r>
              <a:rPr lang="de-DE" dirty="0" err="1"/>
              <a:t>Fibellehrgang</a:t>
            </a:r>
            <a:endParaRPr lang="de-DE" dirty="0"/>
          </a:p>
          <a:p>
            <a:pPr>
              <a:buClr>
                <a:srgbClr val="C1CC0D"/>
              </a:buClr>
              <a:buFont typeface="Arial" panose="020B0604020202020204" pitchFamily="34" charset="0"/>
              <a:buChar char="•"/>
            </a:pPr>
            <a:r>
              <a:rPr lang="de-DE" dirty="0"/>
              <a:t>Suche mit Platzhaltern (* und ?), z.B. Wörter mit „er“ am Ende: „*er“</a:t>
            </a:r>
          </a:p>
          <a:p>
            <a:pPr>
              <a:buClr>
                <a:srgbClr val="C1CC0D"/>
              </a:buClr>
              <a:buFont typeface="Arial" panose="020B0604020202020204" pitchFamily="34" charset="0"/>
              <a:buChar char="•"/>
            </a:pPr>
            <a:r>
              <a:rPr lang="de-DE" dirty="0"/>
              <a:t>Suche in der phonetischen Umschrift eines Wortes, z.B. „ai“ findet „Mai“ oder „Seife“ (IPA-Schreibweisen vgl. Hilfe)</a:t>
            </a:r>
          </a:p>
          <a:p>
            <a:pPr>
              <a:buClr>
                <a:srgbClr val="C1CC0D"/>
              </a:buClr>
              <a:buFont typeface="Arial" panose="020B0604020202020204" pitchFamily="34" charset="0"/>
              <a:buChar char="•"/>
            </a:pPr>
            <a:r>
              <a:rPr lang="de-DE" dirty="0"/>
              <a:t>Suche nach Minimalpaaren, z.B. „</a:t>
            </a:r>
            <a:r>
              <a:rPr lang="de-DE" dirty="0" err="1"/>
              <a:t>kt</a:t>
            </a:r>
            <a:r>
              <a:rPr lang="de-DE" dirty="0"/>
              <a:t>“ findet „Keller – Teller“, „Kopf – Topf“ </a:t>
            </a:r>
          </a:p>
          <a:p>
            <a:pPr>
              <a:buClr>
                <a:srgbClr val="C1CC0D"/>
              </a:buClr>
              <a:buFont typeface="Arial" panose="020B0604020202020204" pitchFamily="34" charset="0"/>
              <a:buChar char="•"/>
            </a:pPr>
            <a:r>
              <a:rPr lang="de-DE" dirty="0"/>
              <a:t>Suche nach lautgetreuen Wörtern</a:t>
            </a:r>
          </a:p>
          <a:p>
            <a:pPr>
              <a:buClr>
                <a:srgbClr val="C1CC0D"/>
              </a:buClr>
              <a:buFont typeface="Arial" panose="020B0604020202020204" pitchFamily="34" charset="0"/>
              <a:buChar char="•"/>
            </a:pPr>
            <a:r>
              <a:rPr lang="de-DE" dirty="0"/>
              <a:t>Suche nach Wörtern ohne Mehrgraphe (kein &lt;</a:t>
            </a:r>
            <a:r>
              <a:rPr lang="de-DE" dirty="0" err="1"/>
              <a:t>ch</a:t>
            </a:r>
            <a:r>
              <a:rPr lang="de-DE" dirty="0"/>
              <a:t>&gt;, &lt;</a:t>
            </a:r>
            <a:r>
              <a:rPr lang="de-DE" dirty="0" err="1"/>
              <a:t>sch</a:t>
            </a:r>
            <a:r>
              <a:rPr lang="de-DE" dirty="0"/>
              <a:t>&gt;, …)</a:t>
            </a:r>
          </a:p>
          <a:p>
            <a:pPr>
              <a:buClr>
                <a:srgbClr val="C1CC0D"/>
              </a:buClr>
              <a:buFont typeface="Arial" panose="020B0604020202020204" pitchFamily="34" charset="0"/>
              <a:buChar char="•"/>
            </a:pPr>
            <a:r>
              <a:rPr lang="de-DE" dirty="0"/>
              <a:t>Suche nach der Silbenzahl</a:t>
            </a:r>
          </a:p>
          <a:p>
            <a:pPr>
              <a:buClr>
                <a:srgbClr val="C1CC0D"/>
              </a:buClr>
              <a:buFont typeface="Arial" panose="020B0604020202020204" pitchFamily="34" charset="0"/>
              <a:buChar char="•"/>
            </a:pPr>
            <a:r>
              <a:rPr lang="de-DE" dirty="0"/>
              <a:t>Suche nach einer syntaktisch-morphologischen Kategorie (z.B. „Nomen“)</a:t>
            </a:r>
          </a:p>
          <a:p>
            <a:pPr>
              <a:buClr>
                <a:srgbClr val="C1CC0D"/>
              </a:buClr>
              <a:buFont typeface="Arial" panose="020B0604020202020204" pitchFamily="34" charset="0"/>
              <a:buChar char="•"/>
            </a:pPr>
            <a:r>
              <a:rPr lang="de-DE" dirty="0"/>
              <a:t>Suche nach einer semantisch-lexikalischen Kategorie (z.B. „Obst und Gemüse“</a:t>
            </a:r>
          </a:p>
        </p:txBody>
      </p:sp>
      <p:sp>
        <p:nvSpPr>
          <p:cNvPr id="9" name="Fußzeilenplatzhalter 8">
            <a:extLst>
              <a:ext uri="{FF2B5EF4-FFF2-40B4-BE49-F238E27FC236}">
                <a16:creationId xmlns:a16="http://schemas.microsoft.com/office/drawing/2014/main" id="{B9BBEA90-C920-42D4-95AC-FAB0DBC5CC5B}"/>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10" name="Grafik 9">
            <a:extLst>
              <a:ext uri="{FF2B5EF4-FFF2-40B4-BE49-F238E27FC236}">
                <a16:creationId xmlns:a16="http://schemas.microsoft.com/office/drawing/2014/main" id="{5EB60898-A64E-4DAE-B7DB-C9413BA560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16000" y="208901"/>
            <a:ext cx="1212954" cy="14200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76068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750446">
            <a:off x="7450597" y="2124036"/>
            <a:ext cx="2848021" cy="2848021"/>
          </a:xfrm>
          <a:prstGeom prst="rect">
            <a:avLst/>
          </a:prstGeom>
          <a:ln>
            <a:noFill/>
          </a:ln>
          <a:effectLst/>
        </p:spPr>
      </p:pic>
      <p:sp>
        <p:nvSpPr>
          <p:cNvPr id="7" name="Titel 6">
            <a:extLst>
              <a:ext uri="{FF2B5EF4-FFF2-40B4-BE49-F238E27FC236}">
                <a16:creationId xmlns:a16="http://schemas.microsoft.com/office/drawing/2014/main" id="{C7943C37-F7F7-4E9A-9599-A41D3E91267A}"/>
              </a:ext>
            </a:extLst>
          </p:cNvPr>
          <p:cNvSpPr>
            <a:spLocks noGrp="1"/>
          </p:cNvSpPr>
          <p:nvPr>
            <p:ph type="title"/>
          </p:nvPr>
        </p:nvSpPr>
        <p:spPr/>
        <p:txBody>
          <a:bodyPr/>
          <a:lstStyle/>
          <a:p>
            <a:r>
              <a:rPr lang="de-DE" dirty="0"/>
              <a:t>Material-Werkstatt</a:t>
            </a:r>
          </a:p>
        </p:txBody>
      </p:sp>
      <p:sp>
        <p:nvSpPr>
          <p:cNvPr id="8" name="Textplatzhalter 7">
            <a:extLst>
              <a:ext uri="{FF2B5EF4-FFF2-40B4-BE49-F238E27FC236}">
                <a16:creationId xmlns:a16="http://schemas.microsoft.com/office/drawing/2014/main" id="{F94836B3-5C8E-4AF7-B7C9-2F4A970787CA}"/>
              </a:ext>
            </a:extLst>
          </p:cNvPr>
          <p:cNvSpPr>
            <a:spLocks noGrp="1"/>
          </p:cNvSpPr>
          <p:nvPr>
            <p:ph type="body" idx="1"/>
          </p:nvPr>
        </p:nvSpPr>
        <p:spPr/>
        <p:txBody>
          <a:bodyPr/>
          <a:lstStyle/>
          <a:p>
            <a:endParaRPr lang="de-DE"/>
          </a:p>
        </p:txBody>
      </p:sp>
      <p:sp>
        <p:nvSpPr>
          <p:cNvPr id="2" name="Fußzeilenplatzhalter 1">
            <a:extLst>
              <a:ext uri="{FF2B5EF4-FFF2-40B4-BE49-F238E27FC236}">
                <a16:creationId xmlns:a16="http://schemas.microsoft.com/office/drawing/2014/main" id="{93407987-F85B-4009-BAB8-C263A34BD023}"/>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3176787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442" y="434099"/>
            <a:ext cx="1223332" cy="1223332"/>
          </a:xfrm>
          <a:prstGeom prst="rect">
            <a:avLst/>
          </a:prstGeom>
          <a:ln>
            <a:noFill/>
          </a:ln>
          <a:effectLst/>
        </p:spPr>
      </p:pic>
      <p:sp>
        <p:nvSpPr>
          <p:cNvPr id="5" name="Textfeld 4"/>
          <p:cNvSpPr txBox="1"/>
          <p:nvPr/>
        </p:nvSpPr>
        <p:spPr>
          <a:xfrm>
            <a:off x="2116872" y="722599"/>
            <a:ext cx="3739293" cy="646331"/>
          </a:xfrm>
          <a:prstGeom prst="rect">
            <a:avLst/>
          </a:prstGeom>
          <a:noFill/>
        </p:spPr>
        <p:txBody>
          <a:bodyPr wrap="none" rtlCol="0">
            <a:spAutoFit/>
          </a:bodyPr>
          <a:lstStyle/>
          <a:p>
            <a:r>
              <a:rPr lang="de-DE" sz="3600" dirty="0">
                <a:latin typeface="Humanst521 BT" panose="020B0602020204020204" pitchFamily="34" charset="0"/>
              </a:rPr>
              <a:t>Material-Werkstatt</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1821" y="2116561"/>
            <a:ext cx="2472480" cy="3672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31361">
            <a:off x="5234079" y="2136711"/>
            <a:ext cx="2619360" cy="36589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3" name="Grafik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36347">
            <a:off x="8910132" y="1062951"/>
            <a:ext cx="2595553" cy="3672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7" name="Textfeld 26"/>
          <p:cNvSpPr txBox="1"/>
          <p:nvPr/>
        </p:nvSpPr>
        <p:spPr>
          <a:xfrm rot="21236754">
            <a:off x="2262084" y="5837475"/>
            <a:ext cx="1657313" cy="646331"/>
          </a:xfrm>
          <a:prstGeom prst="rect">
            <a:avLst/>
          </a:prstGeom>
          <a:noFill/>
        </p:spPr>
        <p:txBody>
          <a:bodyPr wrap="none" rtlCol="0">
            <a:spAutoFit/>
          </a:bodyPr>
          <a:lstStyle/>
          <a:p>
            <a:pPr algn="ctr"/>
            <a:r>
              <a:rPr lang="de-DE" dirty="0"/>
              <a:t>Bildkarten</a:t>
            </a:r>
          </a:p>
          <a:p>
            <a:pPr algn="ctr"/>
            <a:r>
              <a:rPr lang="de-DE" i="1" dirty="0"/>
              <a:t>Obst &amp; Gemüse</a:t>
            </a:r>
          </a:p>
        </p:txBody>
      </p:sp>
      <p:sp>
        <p:nvSpPr>
          <p:cNvPr id="28" name="Textfeld 27"/>
          <p:cNvSpPr txBox="1"/>
          <p:nvPr/>
        </p:nvSpPr>
        <p:spPr>
          <a:xfrm rot="21417977">
            <a:off x="6039531" y="5869723"/>
            <a:ext cx="1288558" cy="646331"/>
          </a:xfrm>
          <a:prstGeom prst="rect">
            <a:avLst/>
          </a:prstGeom>
          <a:noFill/>
        </p:spPr>
        <p:txBody>
          <a:bodyPr wrap="none" rtlCol="0">
            <a:spAutoFit/>
          </a:bodyPr>
          <a:lstStyle/>
          <a:p>
            <a:pPr algn="ctr"/>
            <a:r>
              <a:rPr lang="de-DE" dirty="0"/>
              <a:t>Arbeitsblatt</a:t>
            </a:r>
          </a:p>
          <a:p>
            <a:pPr algn="ctr"/>
            <a:r>
              <a:rPr lang="de-DE" i="1" dirty="0"/>
              <a:t>Berufe</a:t>
            </a:r>
          </a:p>
        </p:txBody>
      </p:sp>
      <p:sp>
        <p:nvSpPr>
          <p:cNvPr id="29" name="Textfeld 28"/>
          <p:cNvSpPr txBox="1"/>
          <p:nvPr/>
        </p:nvSpPr>
        <p:spPr>
          <a:xfrm rot="280418">
            <a:off x="9088486" y="4810534"/>
            <a:ext cx="2057615" cy="646331"/>
          </a:xfrm>
          <a:prstGeom prst="rect">
            <a:avLst/>
          </a:prstGeom>
          <a:noFill/>
        </p:spPr>
        <p:txBody>
          <a:bodyPr wrap="none" rtlCol="0">
            <a:spAutoFit/>
          </a:bodyPr>
          <a:lstStyle/>
          <a:p>
            <a:pPr algn="ctr"/>
            <a:r>
              <a:rPr lang="de-DE" dirty="0"/>
              <a:t>Würfelspiel</a:t>
            </a:r>
            <a:br>
              <a:rPr lang="de-DE" dirty="0"/>
            </a:br>
            <a:r>
              <a:rPr lang="de-DE" i="1" dirty="0"/>
              <a:t>Wörter mit a, ah, </a:t>
            </a:r>
            <a:r>
              <a:rPr lang="de-DE" i="1" dirty="0" err="1"/>
              <a:t>aa</a:t>
            </a:r>
            <a:endParaRPr lang="de-DE" i="1" dirty="0"/>
          </a:p>
        </p:txBody>
      </p:sp>
      <p:sp>
        <p:nvSpPr>
          <p:cNvPr id="2" name="Fußzeilenplatzhalter 1">
            <a:extLst>
              <a:ext uri="{FF2B5EF4-FFF2-40B4-BE49-F238E27FC236}">
                <a16:creationId xmlns:a16="http://schemas.microsoft.com/office/drawing/2014/main" id="{4F3185E0-741A-4915-9874-FDEFF623CAF7}"/>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2329791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Layouts</a:t>
            </a:r>
            <a:endParaRPr lang="de-DE" b="0" cap="none" dirty="0">
              <a:solidFill>
                <a:schemeClr val="bg1">
                  <a:lumMod val="50000"/>
                </a:schemeClr>
              </a:solidFill>
              <a:latin typeface="+mn-lt"/>
            </a:endParaRPr>
          </a:p>
        </p:txBody>
      </p:sp>
      <p:sp>
        <p:nvSpPr>
          <p:cNvPr id="3" name="Inhaltsplatzhalter 2"/>
          <p:cNvSpPr>
            <a:spLocks noGrp="1"/>
          </p:cNvSpPr>
          <p:nvPr>
            <p:ph idx="1"/>
          </p:nvPr>
        </p:nvSpPr>
        <p:spPr>
          <a:xfrm>
            <a:off x="920552" y="1618446"/>
            <a:ext cx="8458200" cy="4429156"/>
          </a:xfrm>
        </p:spPr>
        <p:txBody>
          <a:bodyPr/>
          <a:lstStyle/>
          <a:p>
            <a:pPr>
              <a:buClr>
                <a:srgbClr val="C1CC0D"/>
              </a:buClr>
              <a:buFont typeface="Arial" pitchFamily="34" charset="0"/>
              <a:buChar char="•"/>
            </a:pPr>
            <a:r>
              <a:rPr lang="de-DE" dirty="0"/>
              <a:t>Bild- und Wortkarten in verschiedenen Größen</a:t>
            </a:r>
          </a:p>
          <a:p>
            <a:pPr>
              <a:buClr>
                <a:srgbClr val="C1CC0D"/>
              </a:buClr>
              <a:buFont typeface="Arial" pitchFamily="34" charset="0"/>
              <a:buChar char="•"/>
            </a:pPr>
            <a:r>
              <a:rPr lang="de-DE" dirty="0"/>
              <a:t>Karteikarten in verschiedenen Formaten</a:t>
            </a:r>
          </a:p>
          <a:p>
            <a:pPr>
              <a:buClr>
                <a:srgbClr val="C1CC0D"/>
              </a:buClr>
              <a:buFont typeface="Arial" pitchFamily="34" charset="0"/>
              <a:buChar char="•"/>
            </a:pPr>
            <a:r>
              <a:rPr lang="de-DE" dirty="0"/>
              <a:t>Arbeitsblätter in verschiedenen Formaten</a:t>
            </a:r>
          </a:p>
          <a:p>
            <a:pPr>
              <a:buClr>
                <a:srgbClr val="C1CC0D"/>
              </a:buClr>
              <a:buFont typeface="Arial" pitchFamily="34" charset="0"/>
              <a:buChar char="•"/>
            </a:pPr>
            <a:r>
              <a:rPr lang="de-DE" dirty="0"/>
              <a:t>Wort-Bild-Paare in verschiedenen Größen</a:t>
            </a:r>
          </a:p>
          <a:p>
            <a:pPr>
              <a:buClr>
                <a:srgbClr val="C1CC0D"/>
              </a:buClr>
              <a:buFont typeface="Arial" pitchFamily="34" charset="0"/>
              <a:buChar char="•"/>
            </a:pPr>
            <a:r>
              <a:rPr lang="de-DE" dirty="0"/>
              <a:t>Einfache Spiele: Domino, Bingo, Mau-Mau</a:t>
            </a:r>
          </a:p>
        </p:txBody>
      </p:sp>
      <p:sp>
        <p:nvSpPr>
          <p:cNvPr id="5" name="Fußzeilenplatzhalter 4"/>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7" name="Grafik 6">
            <a:extLst>
              <a:ext uri="{FF2B5EF4-FFF2-40B4-BE49-F238E27FC236}">
                <a16:creationId xmlns:a16="http://schemas.microsoft.com/office/drawing/2014/main" id="{CFDA5F91-A1EA-4BEB-9BA3-52DD538B73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3951" y="2247270"/>
            <a:ext cx="957072" cy="1371600"/>
          </a:xfrm>
          <a:prstGeom prst="rect">
            <a:avLst/>
          </a:prstGeom>
        </p:spPr>
      </p:pic>
      <p:pic>
        <p:nvPicPr>
          <p:cNvPr id="9" name="Grafik 8">
            <a:extLst>
              <a:ext uri="{FF2B5EF4-FFF2-40B4-BE49-F238E27FC236}">
                <a16:creationId xmlns:a16="http://schemas.microsoft.com/office/drawing/2014/main" id="{1807F134-43BA-4572-AD62-C42162EC9C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7880" y="1968123"/>
            <a:ext cx="1487135" cy="2084769"/>
          </a:xfrm>
          <a:prstGeom prst="rect">
            <a:avLst/>
          </a:prstGeom>
        </p:spPr>
      </p:pic>
      <p:pic>
        <p:nvPicPr>
          <p:cNvPr id="11" name="Grafik 10" descr="Ein Bild, das Text, Screenshot enthält.&#10;&#10;Automatisch generierte Beschreibung">
            <a:extLst>
              <a:ext uri="{FF2B5EF4-FFF2-40B4-BE49-F238E27FC236}">
                <a16:creationId xmlns:a16="http://schemas.microsoft.com/office/drawing/2014/main" id="{1CCEC888-57F7-4777-9A03-1F531BF456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6927" y="4110453"/>
            <a:ext cx="1605207" cy="2271519"/>
          </a:xfrm>
          <a:prstGeom prst="rect">
            <a:avLst/>
          </a:prstGeom>
        </p:spPr>
      </p:pic>
      <p:pic>
        <p:nvPicPr>
          <p:cNvPr id="13" name="Grafik 12">
            <a:extLst>
              <a:ext uri="{FF2B5EF4-FFF2-40B4-BE49-F238E27FC236}">
                <a16:creationId xmlns:a16="http://schemas.microsoft.com/office/drawing/2014/main" id="{2A3911F6-C9A0-443A-943E-E6A7D4835C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8489" y="4454122"/>
            <a:ext cx="1233951" cy="1719127"/>
          </a:xfrm>
          <a:prstGeom prst="rect">
            <a:avLst/>
          </a:prstGeom>
        </p:spPr>
      </p:pic>
      <p:pic>
        <p:nvPicPr>
          <p:cNvPr id="15" name="Grafik 14">
            <a:extLst>
              <a:ext uri="{FF2B5EF4-FFF2-40B4-BE49-F238E27FC236}">
                <a16:creationId xmlns:a16="http://schemas.microsoft.com/office/drawing/2014/main" id="{0A3F5C49-65BF-44A3-9EE2-C887BCFCBBB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94472" y="4760374"/>
            <a:ext cx="1183409" cy="1664169"/>
          </a:xfrm>
          <a:prstGeom prst="rect">
            <a:avLst/>
          </a:prstGeom>
        </p:spPr>
      </p:pic>
      <p:pic>
        <p:nvPicPr>
          <p:cNvPr id="17" name="Grafik 16">
            <a:extLst>
              <a:ext uri="{FF2B5EF4-FFF2-40B4-BE49-F238E27FC236}">
                <a16:creationId xmlns:a16="http://schemas.microsoft.com/office/drawing/2014/main" id="{33B115B1-4FAB-43C4-BB99-AE2CC5A2DAF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26974" y="4357139"/>
            <a:ext cx="1172315" cy="1664169"/>
          </a:xfrm>
          <a:prstGeom prst="rect">
            <a:avLst/>
          </a:prstGeom>
        </p:spPr>
      </p:pic>
      <p:pic>
        <p:nvPicPr>
          <p:cNvPr id="21" name="Grafik 20" descr="Ein Bild, das Text enthält.&#10;&#10;Automatisch generierte Beschreibung">
            <a:extLst>
              <a:ext uri="{FF2B5EF4-FFF2-40B4-BE49-F238E27FC236}">
                <a16:creationId xmlns:a16="http://schemas.microsoft.com/office/drawing/2014/main" id="{7CD56FC9-28E2-460C-9E37-8163DBA8D1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21910" y="4760374"/>
            <a:ext cx="1194504" cy="1664169"/>
          </a:xfrm>
          <a:prstGeom prst="rect">
            <a:avLst/>
          </a:prstGeom>
        </p:spPr>
      </p:pic>
      <p:pic>
        <p:nvPicPr>
          <p:cNvPr id="23" name="Grafik 22" descr="Ein Bild, das Tisch enthält.&#10;&#10;Automatisch generierte Beschreibung">
            <a:extLst>
              <a:ext uri="{FF2B5EF4-FFF2-40B4-BE49-F238E27FC236}">
                <a16:creationId xmlns:a16="http://schemas.microsoft.com/office/drawing/2014/main" id="{30230C7E-7E1A-43B5-9F37-C6A896DBB3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62463" y="4305730"/>
            <a:ext cx="1479615" cy="2113736"/>
          </a:xfrm>
          <a:prstGeom prst="rect">
            <a:avLst/>
          </a:prstGeom>
        </p:spPr>
      </p:pic>
      <p:pic>
        <p:nvPicPr>
          <p:cNvPr id="25" name="Grafik 24" descr="Ein Bild, das Text enthält.&#10;&#10;Automatisch generierte Beschreibung">
            <a:extLst>
              <a:ext uri="{FF2B5EF4-FFF2-40B4-BE49-F238E27FC236}">
                <a16:creationId xmlns:a16="http://schemas.microsoft.com/office/drawing/2014/main" id="{0B614049-A56E-4D89-AD34-6311A2BD035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209979" y="2207659"/>
            <a:ext cx="1232155" cy="1777147"/>
          </a:xfrm>
          <a:prstGeom prst="rect">
            <a:avLst/>
          </a:prstGeom>
        </p:spPr>
      </p:pic>
      <p:pic>
        <p:nvPicPr>
          <p:cNvPr id="27" name="Grafik 26">
            <a:extLst>
              <a:ext uri="{FF2B5EF4-FFF2-40B4-BE49-F238E27FC236}">
                <a16:creationId xmlns:a16="http://schemas.microsoft.com/office/drawing/2014/main" id="{49307B60-E2D9-4717-BAAE-72FC19D6AA8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49695" y="4415538"/>
            <a:ext cx="1479615" cy="2087231"/>
          </a:xfrm>
          <a:prstGeom prst="rect">
            <a:avLst/>
          </a:prstGeom>
        </p:spPr>
      </p:pic>
      <p:pic>
        <p:nvPicPr>
          <p:cNvPr id="29" name="Grafik 28" descr="Ein Bild, das Text enthält.&#10;&#10;Automatisch generierte Beschreibung">
            <a:extLst>
              <a:ext uri="{FF2B5EF4-FFF2-40B4-BE49-F238E27FC236}">
                <a16:creationId xmlns:a16="http://schemas.microsoft.com/office/drawing/2014/main" id="{C5E1DCAE-DCA6-48BC-818D-EC2D03CC247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637270" y="4324960"/>
            <a:ext cx="1377745" cy="1884453"/>
          </a:xfrm>
          <a:prstGeom prst="rect">
            <a:avLst/>
          </a:prstGeom>
        </p:spPr>
      </p:pic>
      <p:pic>
        <p:nvPicPr>
          <p:cNvPr id="19" name="Grafik 18">
            <a:extLst>
              <a:ext uri="{FF2B5EF4-FFF2-40B4-BE49-F238E27FC236}">
                <a16:creationId xmlns:a16="http://schemas.microsoft.com/office/drawing/2014/main" id="{A941C2A7-A9C7-4D5B-ABC4-3BD7E58A14A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136000" y="124474"/>
            <a:ext cx="1020052" cy="1020052"/>
          </a:xfrm>
          <a:prstGeom prst="rect">
            <a:avLst/>
          </a:prstGeom>
          <a:ln>
            <a:noFill/>
          </a:ln>
          <a:effectLst/>
        </p:spPr>
      </p:pic>
    </p:spTree>
    <p:extLst>
      <p:ext uri="{BB962C8B-B14F-4D97-AF65-F5344CB8AC3E}">
        <p14:creationId xmlns:p14="http://schemas.microsoft.com/office/powerpoint/2010/main" val="3496912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7B8AD6-DDA5-4D53-BFA6-B581F43CF682}"/>
              </a:ext>
            </a:extLst>
          </p:cNvPr>
          <p:cNvSpPr>
            <a:spLocks noGrp="1"/>
          </p:cNvSpPr>
          <p:nvPr>
            <p:ph type="title"/>
          </p:nvPr>
        </p:nvSpPr>
        <p:spPr/>
        <p:txBody>
          <a:bodyPr/>
          <a:lstStyle/>
          <a:p>
            <a:r>
              <a:rPr lang="de-DE" dirty="0"/>
              <a:t>Individualisieren: Optionen verwenden</a:t>
            </a:r>
          </a:p>
        </p:txBody>
      </p:sp>
      <p:sp>
        <p:nvSpPr>
          <p:cNvPr id="3" name="Inhaltsplatzhalter 2">
            <a:extLst>
              <a:ext uri="{FF2B5EF4-FFF2-40B4-BE49-F238E27FC236}">
                <a16:creationId xmlns:a16="http://schemas.microsoft.com/office/drawing/2014/main" id="{2F6451C7-51F1-40C5-9E99-FB7BEB154920}"/>
              </a:ext>
            </a:extLst>
          </p:cNvPr>
          <p:cNvSpPr>
            <a:spLocks noGrp="1"/>
          </p:cNvSpPr>
          <p:nvPr>
            <p:ph idx="1"/>
          </p:nvPr>
        </p:nvSpPr>
        <p:spPr/>
        <p:txBody>
          <a:bodyPr/>
          <a:lstStyle/>
          <a:p>
            <a:pPr>
              <a:buClr>
                <a:srgbClr val="C1CC0D"/>
              </a:buClr>
            </a:pPr>
            <a:r>
              <a:rPr lang="de-DE" dirty="0"/>
              <a:t>Arbeitsanweisung</a:t>
            </a:r>
          </a:p>
          <a:p>
            <a:pPr>
              <a:buClr>
                <a:srgbClr val="C1CC0D"/>
              </a:buClr>
            </a:pPr>
            <a:r>
              <a:rPr lang="de-DE" dirty="0"/>
              <a:t>Schriftart</a:t>
            </a:r>
          </a:p>
          <a:p>
            <a:pPr>
              <a:buClr>
                <a:srgbClr val="C1CC0D"/>
              </a:buClr>
            </a:pPr>
            <a:r>
              <a:rPr lang="de-DE" dirty="0"/>
              <a:t>Nur Großbuchstaben</a:t>
            </a:r>
          </a:p>
          <a:p>
            <a:pPr>
              <a:buClr>
                <a:srgbClr val="C1CC0D"/>
              </a:buClr>
            </a:pPr>
            <a:r>
              <a:rPr lang="de-DE" dirty="0"/>
              <a:t>Hervorhebungen</a:t>
            </a:r>
          </a:p>
          <a:p>
            <a:pPr>
              <a:buClr>
                <a:srgbClr val="C1CC0D"/>
              </a:buClr>
            </a:pPr>
            <a:r>
              <a:rPr lang="de-DE" dirty="0"/>
              <a:t>Schreibzeilen</a:t>
            </a:r>
          </a:p>
          <a:p>
            <a:pPr>
              <a:buClr>
                <a:srgbClr val="C1CC0D"/>
              </a:buClr>
            </a:pPr>
            <a:r>
              <a:rPr lang="de-DE" dirty="0"/>
              <a:t>Rahmen der Bilder</a:t>
            </a:r>
          </a:p>
          <a:p>
            <a:pPr>
              <a:buClr>
                <a:srgbClr val="C1CC0D"/>
              </a:buClr>
            </a:pPr>
            <a:r>
              <a:rPr lang="de-DE" dirty="0"/>
              <a:t>Reihenfolge der Bilder im Material </a:t>
            </a:r>
          </a:p>
        </p:txBody>
      </p:sp>
      <p:sp>
        <p:nvSpPr>
          <p:cNvPr id="6" name="Fußzeilenplatzhalter 5">
            <a:extLst>
              <a:ext uri="{FF2B5EF4-FFF2-40B4-BE49-F238E27FC236}">
                <a16:creationId xmlns:a16="http://schemas.microsoft.com/office/drawing/2014/main" id="{9FA786C3-BA50-44A2-BABB-2B1183782A66}"/>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5" name="Grafik 4">
            <a:extLst>
              <a:ext uri="{FF2B5EF4-FFF2-40B4-BE49-F238E27FC236}">
                <a16:creationId xmlns:a16="http://schemas.microsoft.com/office/drawing/2014/main" id="{58E60F4F-9FD8-4A22-BDBD-B63F7A263722}"/>
              </a:ext>
            </a:extLst>
          </p:cNvPr>
          <p:cNvPicPr>
            <a:picLocks noChangeAspect="1"/>
          </p:cNvPicPr>
          <p:nvPr/>
        </p:nvPicPr>
        <p:blipFill>
          <a:blip r:embed="rId2"/>
          <a:stretch>
            <a:fillRect/>
          </a:stretch>
        </p:blipFill>
        <p:spPr>
          <a:xfrm>
            <a:off x="6816000" y="1554283"/>
            <a:ext cx="4680000" cy="4556842"/>
          </a:xfrm>
          <a:prstGeom prst="rect">
            <a:avLst/>
          </a:prstGeom>
        </p:spPr>
      </p:pic>
      <p:pic>
        <p:nvPicPr>
          <p:cNvPr id="7" name="Grafik 6">
            <a:extLst>
              <a:ext uri="{FF2B5EF4-FFF2-40B4-BE49-F238E27FC236}">
                <a16:creationId xmlns:a16="http://schemas.microsoft.com/office/drawing/2014/main" id="{069B9B45-B091-4674-B702-B0796BCF0F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000" y="124474"/>
            <a:ext cx="1020052" cy="1020052"/>
          </a:xfrm>
          <a:prstGeom prst="rect">
            <a:avLst/>
          </a:prstGeom>
          <a:ln>
            <a:noFill/>
          </a:ln>
          <a:effectLst/>
        </p:spPr>
      </p:pic>
    </p:spTree>
    <p:extLst>
      <p:ext uri="{BB962C8B-B14F-4D97-AF65-F5344CB8AC3E}">
        <p14:creationId xmlns:p14="http://schemas.microsoft.com/office/powerpoint/2010/main" val="3315529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28298">
            <a:off x="6253997" y="2167921"/>
            <a:ext cx="2236556" cy="2236556"/>
          </a:xfrm>
          <a:prstGeom prst="rect">
            <a:avLst/>
          </a:prstGeom>
          <a:ln>
            <a:noFill/>
          </a:ln>
          <a:effectLst/>
        </p:spPr>
      </p:pic>
      <p:sp>
        <p:nvSpPr>
          <p:cNvPr id="4" name="Titel 3">
            <a:extLst>
              <a:ext uri="{FF2B5EF4-FFF2-40B4-BE49-F238E27FC236}">
                <a16:creationId xmlns:a16="http://schemas.microsoft.com/office/drawing/2014/main" id="{EA42FC21-577F-4691-9E18-0A07B2F82E83}"/>
              </a:ext>
            </a:extLst>
          </p:cNvPr>
          <p:cNvSpPr>
            <a:spLocks noGrp="1"/>
          </p:cNvSpPr>
          <p:nvPr>
            <p:ph type="title"/>
          </p:nvPr>
        </p:nvSpPr>
        <p:spPr/>
        <p:txBody>
          <a:bodyPr/>
          <a:lstStyle/>
          <a:p>
            <a:r>
              <a:rPr lang="de-DE" dirty="0"/>
              <a:t>Spiel-Werkstatt</a:t>
            </a:r>
            <a:br>
              <a:rPr lang="de-DE" dirty="0"/>
            </a:br>
            <a:endParaRPr lang="de-DE" dirty="0"/>
          </a:p>
        </p:txBody>
      </p:sp>
      <p:sp>
        <p:nvSpPr>
          <p:cNvPr id="6" name="Textplatzhalter 5">
            <a:extLst>
              <a:ext uri="{FF2B5EF4-FFF2-40B4-BE49-F238E27FC236}">
                <a16:creationId xmlns:a16="http://schemas.microsoft.com/office/drawing/2014/main" id="{6588DC5D-2160-4496-B21F-133BB311FDED}"/>
              </a:ext>
            </a:extLst>
          </p:cNvPr>
          <p:cNvSpPr>
            <a:spLocks noGrp="1"/>
          </p:cNvSpPr>
          <p:nvPr>
            <p:ph type="body" idx="1"/>
          </p:nvPr>
        </p:nvSpPr>
        <p:spPr/>
        <p:txBody>
          <a:bodyPr/>
          <a:lstStyle/>
          <a:p>
            <a:endParaRPr lang="de-DE"/>
          </a:p>
        </p:txBody>
      </p:sp>
      <p:sp>
        <p:nvSpPr>
          <p:cNvPr id="2" name="Fußzeilenplatzhalter 1">
            <a:extLst>
              <a:ext uri="{FF2B5EF4-FFF2-40B4-BE49-F238E27FC236}">
                <a16:creationId xmlns:a16="http://schemas.microsoft.com/office/drawing/2014/main" id="{5B66125D-5072-49B0-8907-7BE366857ABA}"/>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2039904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442" y="434099"/>
            <a:ext cx="1223332" cy="1223332"/>
          </a:xfrm>
          <a:prstGeom prst="rect">
            <a:avLst/>
          </a:prstGeom>
          <a:ln>
            <a:noFill/>
          </a:ln>
          <a:effectLst/>
        </p:spPr>
      </p:pic>
      <p:sp>
        <p:nvSpPr>
          <p:cNvPr id="5" name="Textfeld 4"/>
          <p:cNvSpPr txBox="1"/>
          <p:nvPr/>
        </p:nvSpPr>
        <p:spPr>
          <a:xfrm>
            <a:off x="2116872" y="722599"/>
            <a:ext cx="3032369" cy="646331"/>
          </a:xfrm>
          <a:prstGeom prst="rect">
            <a:avLst/>
          </a:prstGeom>
          <a:noFill/>
        </p:spPr>
        <p:txBody>
          <a:bodyPr wrap="none" rtlCol="0">
            <a:spAutoFit/>
          </a:bodyPr>
          <a:lstStyle/>
          <a:p>
            <a:r>
              <a:rPr lang="de-DE" sz="3600" dirty="0">
                <a:latin typeface="Humanst521 BT" panose="020B0602020204020204" pitchFamily="34" charset="0"/>
              </a:rPr>
              <a:t>Spiel-Werkstatt</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9218" y="2049680"/>
            <a:ext cx="2283947" cy="323067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96009">
            <a:off x="6218435" y="1206911"/>
            <a:ext cx="2388135" cy="33799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3" name="Grafik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36347">
            <a:off x="2753721" y="2000556"/>
            <a:ext cx="2397636" cy="33914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7" name="Textfeld 26"/>
          <p:cNvSpPr txBox="1"/>
          <p:nvPr/>
        </p:nvSpPr>
        <p:spPr>
          <a:xfrm>
            <a:off x="997810" y="5391288"/>
            <a:ext cx="2514599" cy="923330"/>
          </a:xfrm>
          <a:prstGeom prst="rect">
            <a:avLst/>
          </a:prstGeom>
          <a:noFill/>
        </p:spPr>
        <p:txBody>
          <a:bodyPr wrap="none" rtlCol="0">
            <a:spAutoFit/>
          </a:bodyPr>
          <a:lstStyle/>
          <a:p>
            <a:pPr algn="ctr"/>
            <a:r>
              <a:rPr lang="de-DE" dirty="0"/>
              <a:t>Würfelspiele</a:t>
            </a:r>
          </a:p>
          <a:p>
            <a:pPr algn="ctr"/>
            <a:r>
              <a:rPr lang="de-DE" i="1" dirty="0"/>
              <a:t>Rechtschreiben </a:t>
            </a:r>
            <a:r>
              <a:rPr lang="de-DE" i="1" dirty="0" err="1"/>
              <a:t>ie</a:t>
            </a:r>
            <a:br>
              <a:rPr lang="de-DE" i="1" dirty="0"/>
            </a:br>
            <a:r>
              <a:rPr lang="de-DE" i="1" dirty="0"/>
              <a:t>mit Bildern oder Wörtern</a:t>
            </a:r>
          </a:p>
        </p:txBody>
      </p:sp>
      <p:sp>
        <p:nvSpPr>
          <p:cNvPr id="28" name="Textfeld 27"/>
          <p:cNvSpPr txBox="1"/>
          <p:nvPr/>
        </p:nvSpPr>
        <p:spPr>
          <a:xfrm rot="21582625">
            <a:off x="6178320" y="4692641"/>
            <a:ext cx="2468369" cy="646331"/>
          </a:xfrm>
          <a:prstGeom prst="rect">
            <a:avLst/>
          </a:prstGeom>
          <a:noFill/>
        </p:spPr>
        <p:txBody>
          <a:bodyPr wrap="none" rtlCol="0">
            <a:spAutoFit/>
          </a:bodyPr>
          <a:lstStyle/>
          <a:p>
            <a:pPr algn="ctr"/>
            <a:r>
              <a:rPr lang="de-DE" dirty="0"/>
              <a:t>Kartenspiele</a:t>
            </a:r>
          </a:p>
          <a:p>
            <a:pPr algn="ctr"/>
            <a:r>
              <a:rPr lang="de-DE" i="1" dirty="0"/>
              <a:t>Terzett Wortschatzfelder</a:t>
            </a:r>
          </a:p>
        </p:txBody>
      </p:sp>
      <p:pic>
        <p:nvPicPr>
          <p:cNvPr id="13" name="Grafik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49540">
            <a:off x="9298428" y="2079305"/>
            <a:ext cx="2397636" cy="33914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5" name="Textfeld 14"/>
          <p:cNvSpPr txBox="1"/>
          <p:nvPr/>
        </p:nvSpPr>
        <p:spPr>
          <a:xfrm>
            <a:off x="9149598" y="5588421"/>
            <a:ext cx="2866490" cy="646331"/>
          </a:xfrm>
          <a:prstGeom prst="rect">
            <a:avLst/>
          </a:prstGeom>
          <a:noFill/>
        </p:spPr>
        <p:txBody>
          <a:bodyPr wrap="none" rtlCol="0">
            <a:spAutoFit/>
          </a:bodyPr>
          <a:lstStyle/>
          <a:p>
            <a:pPr algn="ctr"/>
            <a:r>
              <a:rPr lang="de-DE" dirty="0"/>
              <a:t>Geschicklichkeitsspiele</a:t>
            </a:r>
            <a:br>
              <a:rPr lang="de-DE" dirty="0"/>
            </a:br>
            <a:r>
              <a:rPr lang="de-DE" i="1" dirty="0"/>
              <a:t>Flipper Auslautverhärtung -d</a:t>
            </a:r>
          </a:p>
        </p:txBody>
      </p:sp>
      <p:sp>
        <p:nvSpPr>
          <p:cNvPr id="2" name="Fußzeilenplatzhalter 1">
            <a:extLst>
              <a:ext uri="{FF2B5EF4-FFF2-40B4-BE49-F238E27FC236}">
                <a16:creationId xmlns:a16="http://schemas.microsoft.com/office/drawing/2014/main" id="{B6463105-4D05-4286-811A-DBF03076ACF5}"/>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3781077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Grundgedanke: Spiel als Lernform </a:t>
            </a:r>
            <a:br>
              <a:rPr lang="de-DE" dirty="0"/>
            </a:br>
            <a:r>
              <a:rPr lang="de-DE" sz="1800" b="0" dirty="0">
                <a:solidFill>
                  <a:schemeClr val="bg1">
                    <a:lumMod val="50000"/>
                  </a:schemeClr>
                </a:solidFill>
                <a:latin typeface="+mn-lt"/>
              </a:rPr>
              <a:t>(Kirch/Reber 2014)</a:t>
            </a:r>
            <a:endParaRPr lang="de-DE" b="0" cap="none" dirty="0">
              <a:solidFill>
                <a:schemeClr val="bg1">
                  <a:lumMod val="50000"/>
                </a:schemeClr>
              </a:solidFill>
              <a:latin typeface="+mn-lt"/>
            </a:endParaRPr>
          </a:p>
        </p:txBody>
      </p:sp>
      <p:sp>
        <p:nvSpPr>
          <p:cNvPr id="3" name="Inhaltsplatzhalter 2"/>
          <p:cNvSpPr>
            <a:spLocks noGrp="1"/>
          </p:cNvSpPr>
          <p:nvPr>
            <p:ph idx="1"/>
          </p:nvPr>
        </p:nvSpPr>
        <p:spPr>
          <a:xfrm>
            <a:off x="336000" y="1618446"/>
            <a:ext cx="9042752" cy="4429156"/>
          </a:xfrm>
        </p:spPr>
        <p:txBody>
          <a:bodyPr/>
          <a:lstStyle/>
          <a:p>
            <a:pPr>
              <a:buClr>
                <a:srgbClr val="C1CC0D"/>
              </a:buClr>
              <a:buFont typeface="Arial" pitchFamily="34" charset="0"/>
              <a:buChar char="•"/>
            </a:pPr>
            <a:r>
              <a:rPr lang="de-DE" dirty="0"/>
              <a:t>"Wörter schreiben müssen" → "dürfen"</a:t>
            </a:r>
          </a:p>
          <a:p>
            <a:pPr>
              <a:buClr>
                <a:srgbClr val="C1CC0D"/>
              </a:buClr>
              <a:buFont typeface="Arial" pitchFamily="34" charset="0"/>
              <a:buChar char="•"/>
            </a:pPr>
            <a:r>
              <a:rPr lang="de-DE" dirty="0"/>
              <a:t>Erfolg: Rechtschreibleistung, Geschick, Glück, …</a:t>
            </a:r>
          </a:p>
          <a:p>
            <a:pPr>
              <a:buClr>
                <a:srgbClr val="C1CC0D"/>
              </a:buClr>
              <a:buFont typeface="Arial" pitchFamily="34" charset="0"/>
              <a:buChar char="•"/>
            </a:pPr>
            <a:r>
              <a:rPr lang="de-DE" dirty="0"/>
              <a:t>Sinnerfahrung</a:t>
            </a:r>
          </a:p>
          <a:p>
            <a:pPr>
              <a:buClr>
                <a:srgbClr val="C1CC0D"/>
              </a:buClr>
              <a:buFont typeface="Arial" pitchFamily="34" charset="0"/>
              <a:buChar char="•"/>
            </a:pPr>
            <a:r>
              <a:rPr lang="de-DE" dirty="0"/>
              <a:t>viele Gewinner</a:t>
            </a:r>
          </a:p>
          <a:p>
            <a:pPr>
              <a:buClr>
                <a:srgbClr val="C1CC0D"/>
              </a:buClr>
              <a:buFont typeface="Arial" pitchFamily="34" charset="0"/>
              <a:buChar char="•"/>
            </a:pPr>
            <a:r>
              <a:rPr lang="de-DE" dirty="0"/>
              <a:t>Integration von Rechtschreibstrategien </a:t>
            </a:r>
          </a:p>
          <a:p>
            <a:pPr>
              <a:buClr>
                <a:srgbClr val="C1CC0D"/>
              </a:buClr>
              <a:buFont typeface="Arial" pitchFamily="34" charset="0"/>
              <a:buChar char="•"/>
            </a:pPr>
            <a:r>
              <a:rPr lang="de-DE" dirty="0"/>
              <a:t>Verwendung bekannter Spiele</a:t>
            </a:r>
          </a:p>
          <a:p>
            <a:pPr>
              <a:buClr>
                <a:srgbClr val="C1CC0D"/>
              </a:buClr>
              <a:buFont typeface="Arial" pitchFamily="34" charset="0"/>
              <a:buChar char="•"/>
            </a:pPr>
            <a:r>
              <a:rPr lang="de-DE" dirty="0"/>
              <a:t>Kooperatives Lernen </a:t>
            </a:r>
          </a:p>
          <a:p>
            <a:pPr>
              <a:buClr>
                <a:srgbClr val="C1CC0D"/>
              </a:buClr>
              <a:buFont typeface="Arial" pitchFamily="34" charset="0"/>
              <a:buChar char="•"/>
            </a:pPr>
            <a:r>
              <a:rPr lang="de-DE" dirty="0"/>
              <a:t>Passung über Aktionsfelder</a:t>
            </a:r>
          </a:p>
          <a:p>
            <a:pPr>
              <a:buClr>
                <a:srgbClr val="C1CC0D"/>
              </a:buClr>
              <a:buFont typeface="Arial" pitchFamily="34" charset="0"/>
              <a:buChar char="•"/>
            </a:pPr>
            <a:endParaRPr lang="de-DE" dirty="0"/>
          </a:p>
        </p:txBody>
      </p:sp>
      <p:sp>
        <p:nvSpPr>
          <p:cNvPr id="5" name="Fußzeilenplatzhalter 4"/>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6" name="Grafik 5">
            <a:extLst>
              <a:ext uri="{FF2B5EF4-FFF2-40B4-BE49-F238E27FC236}">
                <a16:creationId xmlns:a16="http://schemas.microsoft.com/office/drawing/2014/main" id="{DE1B5A2E-C340-4408-B0BD-465AB5E5D5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
        <p:nvSpPr>
          <p:cNvPr id="7" name="Textfeld 6">
            <a:extLst>
              <a:ext uri="{FF2B5EF4-FFF2-40B4-BE49-F238E27FC236}">
                <a16:creationId xmlns:a16="http://schemas.microsoft.com/office/drawing/2014/main" id="{650D4DB2-9F0C-47E3-B819-F31D2F285552}"/>
              </a:ext>
            </a:extLst>
          </p:cNvPr>
          <p:cNvSpPr txBox="1"/>
          <p:nvPr/>
        </p:nvSpPr>
        <p:spPr>
          <a:xfrm>
            <a:off x="336000" y="6232283"/>
            <a:ext cx="11520000" cy="286682"/>
          </a:xfrm>
          <a:prstGeom prst="rect">
            <a:avLst/>
          </a:prstGeom>
          <a:noFill/>
        </p:spPr>
        <p:txBody>
          <a:bodyPr wrap="square">
            <a:spAutoFit/>
          </a:bodyPr>
          <a:lstStyle/>
          <a:p>
            <a:pPr marL="360363" indent="-360363">
              <a:lnSpc>
                <a:spcPct val="115000"/>
              </a:lnSpc>
              <a:buNone/>
            </a:pPr>
            <a:r>
              <a:rPr lang="de-DE" sz="1200" dirty="0">
                <a:effectLst/>
                <a:latin typeface="Arial" panose="020B0604020202020204" pitchFamily="34" charset="0"/>
                <a:ea typeface="Arial" panose="020B0604020202020204" pitchFamily="34" charset="0"/>
              </a:rPr>
              <a:t>Kirch, M. &amp; Reber, K. (2014): Mit allen Kindern spielerisch richtig schreiben lernen. Das Spiel als inklusive Methode. In: Sache Wort Zahl 42, 43-49.</a:t>
            </a:r>
          </a:p>
        </p:txBody>
      </p:sp>
    </p:spTree>
    <p:extLst>
      <p:ext uri="{BB962C8B-B14F-4D97-AF65-F5344CB8AC3E}">
        <p14:creationId xmlns:p14="http://schemas.microsoft.com/office/powerpoint/2010/main" val="96802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Zabulo</a:t>
            </a:r>
            <a:r>
              <a:rPr lang="de-DE" dirty="0"/>
              <a:t> Spiel-Werkstatt</a:t>
            </a:r>
          </a:p>
        </p:txBody>
      </p:sp>
      <p:sp>
        <p:nvSpPr>
          <p:cNvPr id="4" name="Fußzeilenplatzhalter 3"/>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sp>
        <p:nvSpPr>
          <p:cNvPr id="6" name="Inhaltsplatzhalter 2"/>
          <p:cNvSpPr txBox="1">
            <a:spLocks/>
          </p:cNvSpPr>
          <p:nvPr/>
        </p:nvSpPr>
        <p:spPr>
          <a:xfrm>
            <a:off x="418321" y="1491209"/>
            <a:ext cx="7023339" cy="4429156"/>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buClr>
                <a:srgbClr val="C1CC0D"/>
              </a:buClr>
              <a:buFont typeface="Arial" panose="020B0604020202020204" pitchFamily="34" charset="0"/>
              <a:buChar char="•"/>
            </a:pPr>
            <a:r>
              <a:rPr lang="de-DE" sz="2400" dirty="0"/>
              <a:t>Glückspilz</a:t>
            </a:r>
          </a:p>
          <a:p>
            <a:pPr>
              <a:buClr>
                <a:srgbClr val="C1CC0D"/>
              </a:buClr>
              <a:buFont typeface="Arial" panose="020B0604020202020204" pitchFamily="34" charset="0"/>
              <a:buChar char="•"/>
            </a:pPr>
            <a:r>
              <a:rPr lang="de-DE" sz="2400" dirty="0"/>
              <a:t>Wörtertreppe, Würfelschnecke, Würfelwelten</a:t>
            </a:r>
          </a:p>
          <a:p>
            <a:pPr>
              <a:buClr>
                <a:srgbClr val="C1CC0D"/>
              </a:buClr>
              <a:buFont typeface="Arial" panose="020B0604020202020204" pitchFamily="34" charset="0"/>
              <a:buChar char="•"/>
            </a:pPr>
            <a:r>
              <a:rPr lang="de-DE" sz="2400" dirty="0"/>
              <a:t>Lupenzauber</a:t>
            </a:r>
          </a:p>
          <a:p>
            <a:pPr>
              <a:buClr>
                <a:srgbClr val="C1CC0D"/>
              </a:buClr>
              <a:buFont typeface="Arial" panose="020B0604020202020204" pitchFamily="34" charset="0"/>
              <a:buChar char="•"/>
            </a:pPr>
            <a:r>
              <a:rPr lang="de-DE" sz="2400" dirty="0"/>
              <a:t>3 gewinnt</a:t>
            </a:r>
          </a:p>
          <a:p>
            <a:pPr>
              <a:buClr>
                <a:srgbClr val="C1CC0D"/>
              </a:buClr>
              <a:buFont typeface="Arial" panose="020B0604020202020204" pitchFamily="34" charset="0"/>
              <a:buChar char="•"/>
            </a:pPr>
            <a:r>
              <a:rPr lang="de-DE" sz="2400" dirty="0"/>
              <a:t>Duett, Terzett, Quartett</a:t>
            </a:r>
          </a:p>
          <a:p>
            <a:pPr>
              <a:buClr>
                <a:srgbClr val="C1CC0D"/>
              </a:buClr>
              <a:buFont typeface="Arial" panose="020B0604020202020204" pitchFamily="34" charset="0"/>
              <a:buChar char="•"/>
            </a:pPr>
            <a:r>
              <a:rPr lang="de-DE" sz="2400" dirty="0"/>
              <a:t>Labyrinth</a:t>
            </a:r>
          </a:p>
          <a:p>
            <a:pPr>
              <a:buClr>
                <a:srgbClr val="C1CC0D"/>
              </a:buClr>
              <a:buFont typeface="Arial" panose="020B0604020202020204" pitchFamily="34" charset="0"/>
              <a:buChar char="•"/>
            </a:pPr>
            <a:r>
              <a:rPr lang="de-DE" sz="2400" dirty="0"/>
              <a:t>Wörter versenken</a:t>
            </a:r>
          </a:p>
          <a:p>
            <a:pPr>
              <a:buClr>
                <a:srgbClr val="C1CC0D"/>
              </a:buClr>
              <a:buFont typeface="Arial" panose="020B0604020202020204" pitchFamily="34" charset="0"/>
              <a:buChar char="•"/>
            </a:pPr>
            <a:r>
              <a:rPr lang="de-DE" sz="2400" dirty="0"/>
              <a:t>Flipper, Froschalarm</a:t>
            </a:r>
          </a:p>
          <a:p>
            <a:pPr>
              <a:buClr>
                <a:srgbClr val="C1CC0D"/>
              </a:buClr>
              <a:buFont typeface="Arial" panose="020B0604020202020204" pitchFamily="34" charset="0"/>
              <a:buChar char="•"/>
            </a:pPr>
            <a:r>
              <a:rPr lang="de-DE" sz="2400" dirty="0"/>
              <a:t>Kugelfußball</a:t>
            </a:r>
          </a:p>
          <a:p>
            <a:pPr>
              <a:buClr>
                <a:srgbClr val="C1CC0D"/>
              </a:buClr>
              <a:buFont typeface="Arial" panose="020B0604020202020204" pitchFamily="34" charset="0"/>
              <a:buChar char="•"/>
            </a:pPr>
            <a:r>
              <a:rPr lang="de-DE" sz="2400" dirty="0"/>
              <a:t>Lösungsblatt / Wörterliste, Schreibblätter blanko</a:t>
            </a:r>
          </a:p>
        </p:txBody>
      </p:sp>
      <p:pic>
        <p:nvPicPr>
          <p:cNvPr id="17" name="Grafik 16"/>
          <p:cNvPicPr/>
          <p:nvPr/>
        </p:nvPicPr>
        <p:blipFill>
          <a:blip r:embed="rId2" cstate="print">
            <a:extLst>
              <a:ext uri="{28A0092B-C50C-407E-A947-70E740481C1C}">
                <a14:useLocalDpi xmlns:a14="http://schemas.microsoft.com/office/drawing/2010/main" val="0"/>
              </a:ext>
            </a:extLst>
          </a:blip>
          <a:stretch>
            <a:fillRect/>
          </a:stretch>
        </p:blipFill>
        <p:spPr bwMode="auto">
          <a:xfrm>
            <a:off x="8598958" y="2250613"/>
            <a:ext cx="1534633" cy="2135897"/>
          </a:xfrm>
          <a:prstGeom prst="rect">
            <a:avLst/>
          </a:prstGeom>
          <a:ln>
            <a:noFill/>
          </a:ln>
          <a:effectLst>
            <a:outerShdw blurRad="190500" algn="tl" rotWithShape="0">
              <a:srgbClr val="000000">
                <a:alpha val="70000"/>
              </a:srgbClr>
            </a:outerShdw>
          </a:effectLst>
        </p:spPr>
      </p:pic>
      <p:pic>
        <p:nvPicPr>
          <p:cNvPr id="18" name="Grafik 17"/>
          <p:cNvPicPr/>
          <p:nvPr/>
        </p:nvPicPr>
        <p:blipFill>
          <a:blip r:embed="rId3" cstate="print">
            <a:extLst>
              <a:ext uri="{28A0092B-C50C-407E-A947-70E740481C1C}">
                <a14:useLocalDpi xmlns:a14="http://schemas.microsoft.com/office/drawing/2010/main" val="0"/>
              </a:ext>
            </a:extLst>
          </a:blip>
          <a:stretch>
            <a:fillRect/>
          </a:stretch>
        </p:blipFill>
        <p:spPr bwMode="auto">
          <a:xfrm>
            <a:off x="10581792" y="1491209"/>
            <a:ext cx="1274208" cy="1802478"/>
          </a:xfrm>
          <a:prstGeom prst="rect">
            <a:avLst/>
          </a:prstGeom>
          <a:ln>
            <a:noFill/>
          </a:ln>
          <a:effectLst>
            <a:outerShdw blurRad="190500" algn="tl" rotWithShape="0">
              <a:srgbClr val="000000">
                <a:alpha val="70000"/>
              </a:srgbClr>
            </a:outerShdw>
          </a:effectLst>
        </p:spPr>
      </p:pic>
      <p:pic>
        <p:nvPicPr>
          <p:cNvPr id="19" name="Grafik 18"/>
          <p:cNvPicPr/>
          <p:nvPr/>
        </p:nvPicPr>
        <p:blipFill>
          <a:blip r:embed="rId4" cstate="print">
            <a:extLst>
              <a:ext uri="{28A0092B-C50C-407E-A947-70E740481C1C}">
                <a14:useLocalDpi xmlns:a14="http://schemas.microsoft.com/office/drawing/2010/main" val="0"/>
              </a:ext>
            </a:extLst>
          </a:blip>
          <a:stretch>
            <a:fillRect/>
          </a:stretch>
        </p:blipFill>
        <p:spPr bwMode="auto">
          <a:xfrm>
            <a:off x="6627814" y="2667096"/>
            <a:ext cx="1510201" cy="2135897"/>
          </a:xfrm>
          <a:prstGeom prst="rect">
            <a:avLst/>
          </a:prstGeom>
          <a:ln>
            <a:noFill/>
          </a:ln>
          <a:effectLst>
            <a:outerShdw blurRad="190500" algn="tl" rotWithShape="0">
              <a:srgbClr val="000000">
                <a:alpha val="70000"/>
              </a:srgbClr>
            </a:outerShdw>
          </a:effectLst>
        </p:spPr>
      </p:pic>
      <p:pic>
        <p:nvPicPr>
          <p:cNvPr id="21" name="Grafik 20"/>
          <p:cNvPicPr/>
          <p:nvPr/>
        </p:nvPicPr>
        <p:blipFill>
          <a:blip r:embed="rId5" cstate="print">
            <a:extLst>
              <a:ext uri="{28A0092B-C50C-407E-A947-70E740481C1C}">
                <a14:useLocalDpi xmlns:a14="http://schemas.microsoft.com/office/drawing/2010/main" val="0"/>
              </a:ext>
            </a:extLst>
          </a:blip>
          <a:stretch>
            <a:fillRect/>
          </a:stretch>
        </p:blipFill>
        <p:spPr>
          <a:xfrm>
            <a:off x="4726056" y="3702625"/>
            <a:ext cx="1505605" cy="1664166"/>
          </a:xfrm>
          <a:prstGeom prst="rect">
            <a:avLst/>
          </a:prstGeom>
        </p:spPr>
      </p:pic>
      <p:pic>
        <p:nvPicPr>
          <p:cNvPr id="22" name="Grafik 21"/>
          <p:cNvPicPr>
            <a:picLocks noChangeAspect="1"/>
          </p:cNvPicPr>
          <p:nvPr/>
        </p:nvPicPr>
        <p:blipFill>
          <a:blip r:embed="rId6"/>
          <a:stretch>
            <a:fillRect/>
          </a:stretch>
        </p:blipFill>
        <p:spPr>
          <a:xfrm>
            <a:off x="8490660" y="4701423"/>
            <a:ext cx="2668029" cy="1791452"/>
          </a:xfrm>
          <a:prstGeom prst="rect">
            <a:avLst/>
          </a:prstGeom>
        </p:spPr>
      </p:pic>
      <p:pic>
        <p:nvPicPr>
          <p:cNvPr id="23" name="Grafik 22"/>
          <p:cNvPicPr/>
          <p:nvPr/>
        </p:nvPicPr>
        <p:blipFill rotWithShape="1">
          <a:blip r:embed="rId7" cstate="print">
            <a:extLst>
              <a:ext uri="{28A0092B-C50C-407E-A947-70E740481C1C}">
                <a14:useLocalDpi xmlns:a14="http://schemas.microsoft.com/office/drawing/2010/main" val="0"/>
              </a:ext>
            </a:extLst>
          </a:blip>
          <a:srcRect t="2018"/>
          <a:stretch/>
        </p:blipFill>
        <p:spPr>
          <a:xfrm>
            <a:off x="10555299" y="3671954"/>
            <a:ext cx="1417761" cy="1694837"/>
          </a:xfrm>
          <a:prstGeom prst="rect">
            <a:avLst/>
          </a:prstGeom>
        </p:spPr>
      </p:pic>
      <p:pic>
        <p:nvPicPr>
          <p:cNvPr id="11" name="Grafik 10">
            <a:extLst>
              <a:ext uri="{FF2B5EF4-FFF2-40B4-BE49-F238E27FC236}">
                <a16:creationId xmlns:a16="http://schemas.microsoft.com/office/drawing/2014/main" id="{2E957F37-2D7F-430D-ACCD-0300588F9FA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1220491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AutoShape 3"/>
          <p:cNvSpPr>
            <a:spLocks/>
          </p:cNvSpPr>
          <p:nvPr/>
        </p:nvSpPr>
        <p:spPr bwMode="auto">
          <a:xfrm>
            <a:off x="6711045" y="3814355"/>
            <a:ext cx="54429" cy="627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441" tIns="23441" rIns="23441" bIns="23441" anchor="ctr"/>
          <a:lstStyle/>
          <a:p>
            <a:pPr defTabSz="287158">
              <a:defRPr/>
            </a:pPr>
            <a:endParaRPr lang="de-DE" sz="600" dirty="0">
              <a:solidFill>
                <a:srgbClr val="000000"/>
              </a:solidFill>
              <a:latin typeface="Segoe UI Emoji" panose="020B0502040204020203" pitchFamily="34" charset="0"/>
              <a:cs typeface="Times New Roman" charset="0"/>
              <a:sym typeface="Times New Roman" charset="0"/>
            </a:endParaRPr>
          </a:p>
          <a:p>
            <a:pPr defTabSz="287158">
              <a:defRPr/>
            </a:pPr>
            <a:endParaRPr lang="de-DE" sz="600" dirty="0">
              <a:solidFill>
                <a:srgbClr val="000000"/>
              </a:solidFill>
              <a:latin typeface="Segoe UI Emoji" panose="020B0502040204020203" pitchFamily="34" charset="0"/>
              <a:cs typeface="Times New Roman" charset="0"/>
              <a:sym typeface="Times New Roman" charset="0"/>
            </a:endParaRPr>
          </a:p>
        </p:txBody>
      </p:sp>
      <p:pic>
        <p:nvPicPr>
          <p:cNvPr id="43013" name="Picture 5" descr="Stein rot.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5143" y="1825517"/>
            <a:ext cx="870857" cy="15748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43014" name="Picture 6" descr="Würfe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2648" y="1969117"/>
            <a:ext cx="1019175" cy="1730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1" name="Titel 1"/>
          <p:cNvSpPr>
            <a:spLocks noGrp="1"/>
          </p:cNvSpPr>
          <p:nvPr>
            <p:ph type="title"/>
          </p:nvPr>
        </p:nvSpPr>
        <p:spPr/>
        <p:txBody>
          <a:bodyPr/>
          <a:lstStyle/>
          <a:p>
            <a:r>
              <a:rPr lang="de-DE" dirty="0"/>
              <a:t>Wörtertreppe</a:t>
            </a:r>
          </a:p>
        </p:txBody>
      </p:sp>
      <p:sp>
        <p:nvSpPr>
          <p:cNvPr id="2" name="Fußzeilenplatzhalter 1"/>
          <p:cNvSpPr>
            <a:spLocks noGrp="1"/>
          </p:cNvSpPr>
          <p:nvPr>
            <p:ph type="ftr" sz="quarter" idx="11"/>
          </p:nvPr>
        </p:nvSpPr>
        <p:spPr/>
        <p:txBody>
          <a:bodyPr/>
          <a:lstStyle/>
          <a:p>
            <a:r>
              <a:rPr lang="de-DE"/>
              <a:t>CC-BY 4.0 Dr. Karin Reber, http://www.karin-reber.de - Bilder aus zabulo, http://www.paedalogis.com</a:t>
            </a:r>
            <a:endParaRPr lang="de-DE" dirty="0"/>
          </a:p>
        </p:txBody>
      </p:sp>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5660" y="1700552"/>
            <a:ext cx="575186" cy="1742311"/>
          </a:xfrm>
          <a:prstGeom prst="rect">
            <a:avLst/>
          </a:prstGeom>
        </p:spPr>
      </p:pic>
      <p:pic>
        <p:nvPicPr>
          <p:cNvPr id="14" name="Grafik 13">
            <a:extLst>
              <a:ext uri="{FF2B5EF4-FFF2-40B4-BE49-F238E27FC236}">
                <a16:creationId xmlns:a16="http://schemas.microsoft.com/office/drawing/2014/main" id="{7323A935-2B02-432B-9E28-599A16359C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93167">
            <a:off x="7491686" y="1553991"/>
            <a:ext cx="3289186" cy="46526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Grafik 14">
            <a:extLst>
              <a:ext uri="{FF2B5EF4-FFF2-40B4-BE49-F238E27FC236}">
                <a16:creationId xmlns:a16="http://schemas.microsoft.com/office/drawing/2014/main" id="{961BE6F1-02F7-41BF-AB64-FE4EB9813CBE}"/>
              </a:ext>
            </a:extLst>
          </p:cNvPr>
          <p:cNvPicPr>
            <a:picLocks noChangeAspect="1"/>
          </p:cNvPicPr>
          <p:nvPr/>
        </p:nvPicPr>
        <p:blipFill>
          <a:blip r:embed="rId6"/>
          <a:stretch>
            <a:fillRect/>
          </a:stretch>
        </p:blipFill>
        <p:spPr>
          <a:xfrm>
            <a:off x="2856000" y="3840237"/>
            <a:ext cx="3968655" cy="2270125"/>
          </a:xfrm>
          <a:prstGeom prst="rect">
            <a:avLst/>
          </a:prstGeom>
          <a:ln>
            <a:noFill/>
          </a:ln>
          <a:effectLst>
            <a:outerShdw blurRad="190500" algn="tl" rotWithShape="0">
              <a:srgbClr val="000000">
                <a:alpha val="70000"/>
              </a:srgbClr>
            </a:outerShdw>
          </a:effectLst>
        </p:spPr>
      </p:pic>
      <p:pic>
        <p:nvPicPr>
          <p:cNvPr id="10" name="Grafik 9">
            <a:extLst>
              <a:ext uri="{FF2B5EF4-FFF2-40B4-BE49-F238E27FC236}">
                <a16:creationId xmlns:a16="http://schemas.microsoft.com/office/drawing/2014/main" id="{DDB728D0-EAAD-456D-A383-043855BD243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2670709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Flipper</a:t>
            </a:r>
          </a:p>
        </p:txBody>
      </p:sp>
      <p:sp>
        <p:nvSpPr>
          <p:cNvPr id="5" name="Fußzeilenplatzhalter 4"/>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13" name="Grafi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2523" y="1446223"/>
            <a:ext cx="779957" cy="2362590"/>
          </a:xfrm>
          <a:prstGeom prst="rect">
            <a:avLst/>
          </a:prstGeom>
        </p:spPr>
      </p:pic>
      <p:pic>
        <p:nvPicPr>
          <p:cNvPr id="15" name="Picture 6" descr="Würfel.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2691" y="1999068"/>
            <a:ext cx="1222815" cy="2076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6" name="Grafik 15">
            <a:extLst>
              <a:ext uri="{FF2B5EF4-FFF2-40B4-BE49-F238E27FC236}">
                <a16:creationId xmlns:a16="http://schemas.microsoft.com/office/drawing/2014/main" id="{D9BBDB48-E3D5-40AF-B767-AAF0D06862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49540">
            <a:off x="6669075" y="488080"/>
            <a:ext cx="3890414" cy="550305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Grafik 16">
            <a:extLst>
              <a:ext uri="{FF2B5EF4-FFF2-40B4-BE49-F238E27FC236}">
                <a16:creationId xmlns:a16="http://schemas.microsoft.com/office/drawing/2014/main" id="{EDF39431-A440-43B0-931A-83E7443EDFA3}"/>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825038" y="2512717"/>
            <a:ext cx="800217" cy="809398"/>
          </a:xfrm>
          <a:prstGeom prst="rect">
            <a:avLst/>
          </a:prstGeom>
        </p:spPr>
      </p:pic>
      <p:pic>
        <p:nvPicPr>
          <p:cNvPr id="18" name="Grafik 17">
            <a:extLst>
              <a:ext uri="{FF2B5EF4-FFF2-40B4-BE49-F238E27FC236}">
                <a16:creationId xmlns:a16="http://schemas.microsoft.com/office/drawing/2014/main" id="{544DB248-12AF-4816-AF47-FEB25F9BEFA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225146" y="2280141"/>
            <a:ext cx="800217" cy="809398"/>
          </a:xfrm>
          <a:prstGeom prst="rect">
            <a:avLst/>
          </a:prstGeom>
        </p:spPr>
      </p:pic>
      <p:pic>
        <p:nvPicPr>
          <p:cNvPr id="7" name="Grafik 6">
            <a:extLst>
              <a:ext uri="{FF2B5EF4-FFF2-40B4-BE49-F238E27FC236}">
                <a16:creationId xmlns:a16="http://schemas.microsoft.com/office/drawing/2014/main" id="{A76B456D-5C04-4B6A-9E61-1C97EFF8FD2B}"/>
              </a:ext>
            </a:extLst>
          </p:cNvPr>
          <p:cNvPicPr>
            <a:picLocks noChangeAspect="1"/>
          </p:cNvPicPr>
          <p:nvPr/>
        </p:nvPicPr>
        <p:blipFill>
          <a:blip r:embed="rId6"/>
          <a:stretch>
            <a:fillRect/>
          </a:stretch>
        </p:blipFill>
        <p:spPr>
          <a:xfrm>
            <a:off x="563330" y="3985061"/>
            <a:ext cx="2924066" cy="2200744"/>
          </a:xfrm>
          <a:prstGeom prst="rect">
            <a:avLst/>
          </a:prstGeom>
        </p:spPr>
      </p:pic>
      <p:pic>
        <p:nvPicPr>
          <p:cNvPr id="10" name="Grafik 9">
            <a:extLst>
              <a:ext uri="{FF2B5EF4-FFF2-40B4-BE49-F238E27FC236}">
                <a16:creationId xmlns:a16="http://schemas.microsoft.com/office/drawing/2014/main" id="{E98F7D8A-A9A4-420D-92CA-A4B3973C3A5E}"/>
              </a:ext>
            </a:extLst>
          </p:cNvPr>
          <p:cNvPicPr>
            <a:picLocks noChangeAspect="1"/>
          </p:cNvPicPr>
          <p:nvPr/>
        </p:nvPicPr>
        <p:blipFill>
          <a:blip r:embed="rId7"/>
          <a:stretch>
            <a:fillRect/>
          </a:stretch>
        </p:blipFill>
        <p:spPr>
          <a:xfrm>
            <a:off x="4124345" y="2877771"/>
            <a:ext cx="2344702" cy="3514307"/>
          </a:xfrm>
          <a:prstGeom prst="rect">
            <a:avLst/>
          </a:prstGeom>
        </p:spPr>
      </p:pic>
      <p:pic>
        <p:nvPicPr>
          <p:cNvPr id="11" name="Grafik 10">
            <a:extLst>
              <a:ext uri="{FF2B5EF4-FFF2-40B4-BE49-F238E27FC236}">
                <a16:creationId xmlns:a16="http://schemas.microsoft.com/office/drawing/2014/main" id="{710E88E6-C327-401A-9A34-540FDDF20B1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1004150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a:spLocks noGrp="1"/>
          </p:cNvSpPr>
          <p:nvPr>
            <p:ph type="title"/>
          </p:nvPr>
        </p:nvSpPr>
        <p:spPr/>
        <p:txBody>
          <a:bodyPr/>
          <a:lstStyle/>
          <a:p>
            <a:r>
              <a:rPr lang="de-DE" dirty="0"/>
              <a:t>Lupenzauber</a:t>
            </a:r>
          </a:p>
        </p:txBody>
      </p:sp>
      <p:sp>
        <p:nvSpPr>
          <p:cNvPr id="3" name="Fußzeilenplatzhalter 2"/>
          <p:cNvSpPr>
            <a:spLocks noGrp="1"/>
          </p:cNvSpPr>
          <p:nvPr>
            <p:ph type="ftr" sz="quarter" idx="11"/>
          </p:nvPr>
        </p:nvSpPr>
        <p:spPr/>
        <p:txBody>
          <a:bodyPr/>
          <a:lstStyle/>
          <a:p>
            <a:r>
              <a:rPr lang="de-DE"/>
              <a:t>CC-BY 4.0 Dr. Karin Reber, http://www.karin-reber.de - Bilder aus zabulo, http://www.paedalogis.com</a:t>
            </a:r>
            <a:endParaRPr lang="de-DE" dirty="0"/>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9571" y="1410052"/>
            <a:ext cx="575186" cy="1742311"/>
          </a:xfrm>
          <a:prstGeom prst="rect">
            <a:avLst/>
          </a:prstGeom>
        </p:spPr>
      </p:pic>
      <p:pic>
        <p:nvPicPr>
          <p:cNvPr id="13" name="Picture 6" descr="Würfel.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1331" y="1531793"/>
            <a:ext cx="1019175" cy="1730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4" name="Grafik 13"/>
          <p:cNvPicPr/>
          <p:nvPr/>
        </p:nvPicPr>
        <p:blipFill rotWithShape="1">
          <a:blip r:embed="rId5" cstate="print">
            <a:extLst>
              <a:ext uri="{28A0092B-C50C-407E-A947-70E740481C1C}">
                <a14:useLocalDpi xmlns:a14="http://schemas.microsoft.com/office/drawing/2010/main" val="0"/>
              </a:ext>
            </a:extLst>
          </a:blip>
          <a:srcRect l="8315" t="5606" r="8233" b="7962"/>
          <a:stretch/>
        </p:blipFill>
        <p:spPr bwMode="auto">
          <a:xfrm>
            <a:off x="239491" y="4238398"/>
            <a:ext cx="2222854" cy="2010222"/>
          </a:xfrm>
          <a:prstGeom prst="rect">
            <a:avLst/>
          </a:prstGeom>
          <a:ln>
            <a:noFill/>
          </a:ln>
          <a:extLst>
            <a:ext uri="{53640926-AAD7-44D8-BBD7-CCE9431645EC}">
              <a14:shadowObscured xmlns:a14="http://schemas.microsoft.com/office/drawing/2010/main"/>
            </a:ext>
          </a:extLst>
        </p:spPr>
      </p:pic>
      <p:pic>
        <p:nvPicPr>
          <p:cNvPr id="15" name="Grafik 14"/>
          <p:cNvPicPr/>
          <p:nvPr/>
        </p:nvPicPr>
        <p:blipFill>
          <a:blip r:embed="rId6" cstate="print">
            <a:extLst>
              <a:ext uri="{28A0092B-C50C-407E-A947-70E740481C1C}">
                <a14:useLocalDpi xmlns:a14="http://schemas.microsoft.com/office/drawing/2010/main" val="0"/>
              </a:ext>
            </a:extLst>
          </a:blip>
          <a:stretch>
            <a:fillRect/>
          </a:stretch>
        </p:blipFill>
        <p:spPr>
          <a:xfrm>
            <a:off x="1060289" y="3334748"/>
            <a:ext cx="800217" cy="809398"/>
          </a:xfrm>
          <a:prstGeom prst="rect">
            <a:avLst/>
          </a:prstGeom>
        </p:spPr>
      </p:pic>
      <p:pic>
        <p:nvPicPr>
          <p:cNvPr id="16" name="Grafik 15">
            <a:extLst>
              <a:ext uri="{FF2B5EF4-FFF2-40B4-BE49-F238E27FC236}">
                <a16:creationId xmlns:a16="http://schemas.microsoft.com/office/drawing/2014/main" id="{4F03C024-E6D7-42CB-9FB9-DA9FD9BB52AA}"/>
              </a:ext>
            </a:extLst>
          </p:cNvPr>
          <p:cNvPicPr/>
          <p:nvPr/>
        </p:nvPicPr>
        <p:blipFill>
          <a:blip r:embed="rId7" cstate="print">
            <a:extLst>
              <a:ext uri="{28A0092B-C50C-407E-A947-70E740481C1C}">
                <a14:useLocalDpi xmlns:a14="http://schemas.microsoft.com/office/drawing/2010/main" val="0"/>
              </a:ext>
            </a:extLst>
          </a:blip>
          <a:stretch>
            <a:fillRect/>
          </a:stretch>
        </p:blipFill>
        <p:spPr bwMode="auto">
          <a:xfrm>
            <a:off x="6697796" y="552275"/>
            <a:ext cx="4114800" cy="5819616"/>
          </a:xfrm>
          <a:prstGeom prst="rect">
            <a:avLst/>
          </a:prstGeom>
          <a:ln>
            <a:noFill/>
          </a:ln>
          <a:effectLst>
            <a:outerShdw blurRad="190500" algn="tl" rotWithShape="0">
              <a:srgbClr val="000000">
                <a:alpha val="70000"/>
              </a:srgbClr>
            </a:outerShdw>
          </a:effectLst>
        </p:spPr>
      </p:pic>
      <p:sp>
        <p:nvSpPr>
          <p:cNvPr id="6" name="Textfeld 5">
            <a:extLst>
              <a:ext uri="{FF2B5EF4-FFF2-40B4-BE49-F238E27FC236}">
                <a16:creationId xmlns:a16="http://schemas.microsoft.com/office/drawing/2014/main" id="{8D89C408-9609-42D7-9656-67C9A1262FD4}"/>
              </a:ext>
            </a:extLst>
          </p:cNvPr>
          <p:cNvSpPr txBox="1"/>
          <p:nvPr/>
        </p:nvSpPr>
        <p:spPr>
          <a:xfrm>
            <a:off x="3403159" y="1586265"/>
            <a:ext cx="2726003" cy="1477328"/>
          </a:xfrm>
          <a:prstGeom prst="rect">
            <a:avLst/>
          </a:prstGeom>
          <a:noFill/>
        </p:spPr>
        <p:txBody>
          <a:bodyPr wrap="none" rtlCol="0">
            <a:spAutoFit/>
          </a:bodyPr>
          <a:lstStyle/>
          <a:p>
            <a:r>
              <a:rPr lang="de-DE" dirty="0"/>
              <a:t>Das Besondere: </a:t>
            </a:r>
          </a:p>
          <a:p>
            <a:r>
              <a:rPr lang="de-DE" dirty="0"/>
              <a:t>Das Wort verschwindet </a:t>
            </a:r>
          </a:p>
          <a:p>
            <a:r>
              <a:rPr lang="de-DE" dirty="0"/>
              <a:t>unter dem roten Chip, </a:t>
            </a:r>
          </a:p>
          <a:p>
            <a:r>
              <a:rPr lang="de-DE" dirty="0"/>
              <a:t>nur die Besonderheit </a:t>
            </a:r>
          </a:p>
          <a:p>
            <a:r>
              <a:rPr lang="de-DE" dirty="0"/>
              <a:t>leuchtet die Lernenden an!</a:t>
            </a:r>
          </a:p>
        </p:txBody>
      </p:sp>
      <p:sp>
        <p:nvSpPr>
          <p:cNvPr id="8" name="Textfeld 7">
            <a:extLst>
              <a:ext uri="{FF2B5EF4-FFF2-40B4-BE49-F238E27FC236}">
                <a16:creationId xmlns:a16="http://schemas.microsoft.com/office/drawing/2014/main" id="{B851230A-4BC1-445F-8D99-061B80D4AF92}"/>
              </a:ext>
            </a:extLst>
          </p:cNvPr>
          <p:cNvSpPr txBox="1"/>
          <p:nvPr/>
        </p:nvSpPr>
        <p:spPr>
          <a:xfrm>
            <a:off x="2462345" y="5239657"/>
            <a:ext cx="2892843" cy="923330"/>
          </a:xfrm>
          <a:prstGeom prst="rect">
            <a:avLst/>
          </a:prstGeom>
          <a:noFill/>
        </p:spPr>
        <p:txBody>
          <a:bodyPr wrap="none" rtlCol="0">
            <a:spAutoFit/>
          </a:bodyPr>
          <a:lstStyle/>
          <a:p>
            <a:r>
              <a:rPr lang="de-DE" dirty="0"/>
              <a:t>Jede/r </a:t>
            </a:r>
            <a:r>
              <a:rPr lang="de-DE" dirty="0" err="1"/>
              <a:t>SpielerIn</a:t>
            </a:r>
            <a:r>
              <a:rPr lang="de-DE" dirty="0"/>
              <a:t> hat einen </a:t>
            </a:r>
            <a:br>
              <a:rPr lang="de-DE" dirty="0"/>
            </a:br>
            <a:r>
              <a:rPr lang="de-DE" dirty="0"/>
              <a:t>Lupenzauber-Spielstein: eine</a:t>
            </a:r>
            <a:br>
              <a:rPr lang="de-DE" dirty="0"/>
            </a:br>
            <a:r>
              <a:rPr lang="de-DE" dirty="0"/>
              <a:t>Plastikdose mit Lupendeckel</a:t>
            </a:r>
          </a:p>
        </p:txBody>
      </p:sp>
      <p:pic>
        <p:nvPicPr>
          <p:cNvPr id="18" name="Grafik 17">
            <a:extLst>
              <a:ext uri="{FF2B5EF4-FFF2-40B4-BE49-F238E27FC236}">
                <a16:creationId xmlns:a16="http://schemas.microsoft.com/office/drawing/2014/main" id="{78591DD9-7B08-402B-91BF-8E775B852D21}"/>
              </a:ext>
            </a:extLst>
          </p:cNvPr>
          <p:cNvPicPr>
            <a:picLocks noChangeAspect="1"/>
          </p:cNvPicPr>
          <p:nvPr/>
        </p:nvPicPr>
        <p:blipFill>
          <a:blip r:embed="rId8"/>
          <a:stretch>
            <a:fillRect/>
          </a:stretch>
        </p:blipFill>
        <p:spPr>
          <a:xfrm>
            <a:off x="3267285" y="3445064"/>
            <a:ext cx="2997750" cy="1426691"/>
          </a:xfrm>
          <a:prstGeom prst="rect">
            <a:avLst/>
          </a:prstGeom>
        </p:spPr>
      </p:pic>
      <p:pic>
        <p:nvPicPr>
          <p:cNvPr id="12" name="Grafik 11">
            <a:extLst>
              <a:ext uri="{FF2B5EF4-FFF2-40B4-BE49-F238E27FC236}">
                <a16:creationId xmlns:a16="http://schemas.microsoft.com/office/drawing/2014/main" id="{2F6C6447-DAEE-4577-A0BB-C74B56ACEEB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1388533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Spielmaterialien: Alltagszubehör</a:t>
            </a:r>
          </a:p>
        </p:txBody>
      </p:sp>
      <p:pic>
        <p:nvPicPr>
          <p:cNvPr id="6" name="Inhaltsplatzhalt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96000" y="2365895"/>
            <a:ext cx="4983855" cy="3322570"/>
          </a:xfrm>
        </p:spPr>
      </p:pic>
      <p:sp>
        <p:nvSpPr>
          <p:cNvPr id="4" name="Fußzeilenplatzhalter 3"/>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4190" y="1537973"/>
            <a:ext cx="4852820" cy="3235213"/>
          </a:xfrm>
          <a:prstGeom prst="rect">
            <a:avLst/>
          </a:prstGeom>
        </p:spPr>
      </p:pic>
      <p:sp>
        <p:nvSpPr>
          <p:cNvPr id="8" name="Textfeld 7"/>
          <p:cNvSpPr txBox="1"/>
          <p:nvPr/>
        </p:nvSpPr>
        <p:spPr>
          <a:xfrm>
            <a:off x="7165073" y="4773186"/>
            <a:ext cx="2584105" cy="400110"/>
          </a:xfrm>
          <a:prstGeom prst="rect">
            <a:avLst/>
          </a:prstGeom>
          <a:noFill/>
        </p:spPr>
        <p:txBody>
          <a:bodyPr wrap="none" rtlCol="0">
            <a:spAutoFit/>
          </a:bodyPr>
          <a:lstStyle/>
          <a:p>
            <a:r>
              <a:rPr lang="de-DE" sz="2000" dirty="0"/>
              <a:t>Kopierpapierkartons </a:t>
            </a:r>
            <a:r>
              <a:rPr lang="de-DE" sz="2000" dirty="0">
                <a:sym typeface="Wingdings" panose="05000000000000000000" pitchFamily="2" charset="2"/>
              </a:rPr>
              <a:t></a:t>
            </a:r>
            <a:endParaRPr lang="de-DE" sz="2000" dirty="0"/>
          </a:p>
        </p:txBody>
      </p:sp>
      <p:pic>
        <p:nvPicPr>
          <p:cNvPr id="9" name="Grafik 8">
            <a:extLst>
              <a:ext uri="{FF2B5EF4-FFF2-40B4-BE49-F238E27FC236}">
                <a16:creationId xmlns:a16="http://schemas.microsoft.com/office/drawing/2014/main" id="{0177F46F-0B89-41F8-A878-3378E80E68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1323170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Farbig oder schwarz-weiß</a:t>
            </a:r>
          </a:p>
        </p:txBody>
      </p:sp>
      <p:sp>
        <p:nvSpPr>
          <p:cNvPr id="4" name="Fußzeilenplatzhalter 3"/>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6" name="Grafik 5"/>
          <p:cNvPicPr/>
          <p:nvPr/>
        </p:nvPicPr>
        <p:blipFill>
          <a:blip r:embed="rId2" cstate="print">
            <a:extLst>
              <a:ext uri="{28A0092B-C50C-407E-A947-70E740481C1C}">
                <a14:useLocalDpi xmlns:a14="http://schemas.microsoft.com/office/drawing/2010/main" val="0"/>
              </a:ext>
            </a:extLst>
          </a:blip>
          <a:stretch>
            <a:fillRect/>
          </a:stretch>
        </p:blipFill>
        <p:spPr bwMode="auto">
          <a:xfrm>
            <a:off x="2499360" y="1785256"/>
            <a:ext cx="3181650" cy="4488735"/>
          </a:xfrm>
          <a:prstGeom prst="rect">
            <a:avLst/>
          </a:prstGeom>
          <a:ln>
            <a:noFill/>
          </a:ln>
          <a:effectLst>
            <a:outerShdw blurRad="190500" algn="tl" rotWithShape="0">
              <a:srgbClr val="000000">
                <a:alpha val="70000"/>
              </a:srgbClr>
            </a:outerShdw>
          </a:effectLst>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9978" y="1771679"/>
            <a:ext cx="3181650" cy="4502311"/>
          </a:xfrm>
          <a:prstGeom prst="rect">
            <a:avLst/>
          </a:prstGeom>
          <a:ln>
            <a:noFill/>
          </a:ln>
          <a:effectLst>
            <a:outerShdw blurRad="190500" algn="tl" rotWithShape="0">
              <a:srgbClr val="000000">
                <a:alpha val="70000"/>
              </a:srgbClr>
            </a:outerShdw>
          </a:effectLst>
        </p:spPr>
      </p:pic>
      <p:pic>
        <p:nvPicPr>
          <p:cNvPr id="8" name="Grafik 7">
            <a:extLst>
              <a:ext uri="{FF2B5EF4-FFF2-40B4-BE49-F238E27FC236}">
                <a16:creationId xmlns:a16="http://schemas.microsoft.com/office/drawing/2014/main" id="{A6BE64AA-66E1-4CD8-A3B8-43B34B35C0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3573409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2 Spielvarianten: Wort – Bild </a:t>
            </a:r>
          </a:p>
        </p:txBody>
      </p:sp>
      <p:sp>
        <p:nvSpPr>
          <p:cNvPr id="4" name="Fußzeilenplatzhalter 3"/>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6" name="Grafik 5"/>
          <p:cNvPicPr/>
          <p:nvPr/>
        </p:nvPicPr>
        <p:blipFill>
          <a:blip r:embed="rId2" cstate="print">
            <a:extLst>
              <a:ext uri="{28A0092B-C50C-407E-A947-70E740481C1C}">
                <a14:useLocalDpi xmlns:a14="http://schemas.microsoft.com/office/drawing/2010/main" val="0"/>
              </a:ext>
            </a:extLst>
          </a:blip>
          <a:stretch>
            <a:fillRect/>
          </a:stretch>
        </p:blipFill>
        <p:spPr bwMode="auto">
          <a:xfrm>
            <a:off x="2136000" y="1690688"/>
            <a:ext cx="3246532" cy="4594124"/>
          </a:xfrm>
          <a:prstGeom prst="rect">
            <a:avLst/>
          </a:prstGeom>
          <a:ln>
            <a:noFill/>
          </a:ln>
          <a:effectLst>
            <a:outerShdw blurRad="190500" algn="tl" rotWithShape="0">
              <a:srgbClr val="000000">
                <a:alpha val="70000"/>
              </a:srgbClr>
            </a:outerShdw>
          </a:effectLst>
        </p:spPr>
      </p:pic>
      <p:pic>
        <p:nvPicPr>
          <p:cNvPr id="7" name="Grafik 6"/>
          <p:cNvPicPr/>
          <p:nvPr/>
        </p:nvPicPr>
        <p:blipFill>
          <a:blip r:embed="rId3" cstate="print">
            <a:extLst>
              <a:ext uri="{28A0092B-C50C-407E-A947-70E740481C1C}">
                <a14:useLocalDpi xmlns:a14="http://schemas.microsoft.com/office/drawing/2010/main" val="0"/>
              </a:ext>
            </a:extLst>
          </a:blip>
          <a:stretch>
            <a:fillRect/>
          </a:stretch>
        </p:blipFill>
        <p:spPr bwMode="auto">
          <a:xfrm>
            <a:off x="6579324" y="1691962"/>
            <a:ext cx="3273015" cy="4631601"/>
          </a:xfrm>
          <a:prstGeom prst="rect">
            <a:avLst/>
          </a:prstGeom>
          <a:ln>
            <a:noFill/>
          </a:ln>
          <a:effectLst>
            <a:outerShdw blurRad="190500" algn="tl" rotWithShape="0">
              <a:srgbClr val="000000">
                <a:alpha val="70000"/>
              </a:srgbClr>
            </a:outerShdw>
          </a:effectLst>
        </p:spPr>
      </p:pic>
      <p:pic>
        <p:nvPicPr>
          <p:cNvPr id="8" name="Grafik 7">
            <a:extLst>
              <a:ext uri="{FF2B5EF4-FFF2-40B4-BE49-F238E27FC236}">
                <a16:creationId xmlns:a16="http://schemas.microsoft.com/office/drawing/2014/main" id="{A32FB1D9-2585-4996-B858-B32115EEA9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352203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600" dirty="0"/>
              <a:t>Anleitungen in einfacher Sprache</a:t>
            </a:r>
          </a:p>
        </p:txBody>
      </p:sp>
      <p:sp>
        <p:nvSpPr>
          <p:cNvPr id="3" name="Inhaltsplatzhalter 2"/>
          <p:cNvSpPr>
            <a:spLocks noGrp="1"/>
          </p:cNvSpPr>
          <p:nvPr>
            <p:ph idx="1"/>
          </p:nvPr>
        </p:nvSpPr>
        <p:spPr>
          <a:xfrm>
            <a:off x="336000" y="1629000"/>
            <a:ext cx="3960000" cy="4482125"/>
          </a:xfrm>
        </p:spPr>
        <p:txBody>
          <a:bodyPr/>
          <a:lstStyle/>
          <a:p>
            <a:pPr>
              <a:buClr>
                <a:srgbClr val="C1CC0D"/>
              </a:buClr>
            </a:pPr>
            <a:r>
              <a:rPr lang="de-DE" dirty="0"/>
              <a:t>Zentrale Regeln</a:t>
            </a:r>
          </a:p>
          <a:p>
            <a:pPr>
              <a:buClr>
                <a:srgbClr val="C1CC0D"/>
              </a:buClr>
            </a:pPr>
            <a:r>
              <a:rPr lang="de-DE" dirty="0"/>
              <a:t>Kommunikationsförderung: </a:t>
            </a:r>
            <a:br>
              <a:rPr lang="de-DE" dirty="0"/>
            </a:br>
            <a:r>
              <a:rPr lang="de-DE" dirty="0"/>
              <a:t>eigene Regeln finden!</a:t>
            </a:r>
            <a:br>
              <a:rPr lang="de-DE" dirty="0"/>
            </a:br>
            <a:endParaRPr lang="de-DE" dirty="0"/>
          </a:p>
          <a:p>
            <a:pPr>
              <a:buClr>
                <a:srgbClr val="C1CC0D"/>
              </a:buClr>
            </a:pPr>
            <a:r>
              <a:rPr lang="de-DE" dirty="0"/>
              <a:t>Teilw. Erklärvideos in einfacher Sprache</a:t>
            </a:r>
          </a:p>
        </p:txBody>
      </p:sp>
      <p:sp>
        <p:nvSpPr>
          <p:cNvPr id="4" name="Fußzeilenplatzhalter 3"/>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8259" y="870414"/>
            <a:ext cx="3716292" cy="5407760"/>
          </a:xfrm>
          <a:prstGeom prst="rect">
            <a:avLst/>
          </a:prstGeom>
          <a:ln>
            <a:noFill/>
          </a:ln>
          <a:effectLst>
            <a:outerShdw blurRad="292100" dist="139700" dir="2700000" algn="tl" rotWithShape="0">
              <a:srgbClr val="333333">
                <a:alpha val="65000"/>
              </a:srgbClr>
            </a:outerShdw>
          </a:effectLst>
        </p:spPr>
      </p:pic>
      <p:pic>
        <p:nvPicPr>
          <p:cNvPr id="8" name="Grafik 7">
            <a:extLst>
              <a:ext uri="{FF2B5EF4-FFF2-40B4-BE49-F238E27FC236}">
                <a16:creationId xmlns:a16="http://schemas.microsoft.com/office/drawing/2014/main" id="{E1E0C6A3-2D06-4271-9132-BE1E945955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2352" y="1468300"/>
            <a:ext cx="2383648" cy="3371708"/>
          </a:xfrm>
          <a:prstGeom prst="rect">
            <a:avLst/>
          </a:prstGeom>
          <a:ln>
            <a:noFill/>
          </a:ln>
          <a:effectLst>
            <a:outerShdw blurRad="190500" algn="tl" rotWithShape="0">
              <a:srgbClr val="000000">
                <a:alpha val="70000"/>
              </a:srgbClr>
            </a:outerShdw>
          </a:effectLst>
        </p:spPr>
      </p:pic>
      <p:pic>
        <p:nvPicPr>
          <p:cNvPr id="7" name="Grafik 6">
            <a:extLst>
              <a:ext uri="{FF2B5EF4-FFF2-40B4-BE49-F238E27FC236}">
                <a16:creationId xmlns:a16="http://schemas.microsoft.com/office/drawing/2014/main" id="{D7A043ED-830B-40E4-A494-2C391B481B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1732642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3BE033-B432-4A80-940D-51C1F86CFAA2}"/>
              </a:ext>
            </a:extLst>
          </p:cNvPr>
          <p:cNvSpPr>
            <a:spLocks noGrp="1"/>
          </p:cNvSpPr>
          <p:nvPr>
            <p:ph type="title"/>
          </p:nvPr>
        </p:nvSpPr>
        <p:spPr/>
        <p:txBody>
          <a:bodyPr/>
          <a:lstStyle/>
          <a:p>
            <a:r>
              <a:rPr lang="de-DE" dirty="0"/>
              <a:t>Blankovorlagen ausdrucken</a:t>
            </a:r>
          </a:p>
        </p:txBody>
      </p:sp>
      <p:sp>
        <p:nvSpPr>
          <p:cNvPr id="3" name="Inhaltsplatzhalter 2">
            <a:extLst>
              <a:ext uri="{FF2B5EF4-FFF2-40B4-BE49-F238E27FC236}">
                <a16:creationId xmlns:a16="http://schemas.microsoft.com/office/drawing/2014/main" id="{0601D142-E40D-4099-93F0-01B1A061FCF1}"/>
              </a:ext>
            </a:extLst>
          </p:cNvPr>
          <p:cNvSpPr>
            <a:spLocks noGrp="1"/>
          </p:cNvSpPr>
          <p:nvPr>
            <p:ph idx="1"/>
          </p:nvPr>
        </p:nvSpPr>
        <p:spPr>
          <a:xfrm>
            <a:off x="336000" y="1629000"/>
            <a:ext cx="3600000" cy="4482125"/>
          </a:xfrm>
        </p:spPr>
        <p:txBody>
          <a:bodyPr/>
          <a:lstStyle/>
          <a:p>
            <a:pPr>
              <a:buClr>
                <a:srgbClr val="C1CC0D"/>
              </a:buClr>
            </a:pPr>
            <a:r>
              <a:rPr lang="de-DE" dirty="0"/>
              <a:t>farbig oder bunt</a:t>
            </a:r>
          </a:p>
          <a:p>
            <a:pPr>
              <a:buClr>
                <a:srgbClr val="C1CC0D"/>
              </a:buClr>
            </a:pPr>
            <a:r>
              <a:rPr lang="de-DE" dirty="0"/>
              <a:t>Wenn keine Items hinzugefügt sind, wird eine Blankovorlage gedruckt</a:t>
            </a:r>
          </a:p>
        </p:txBody>
      </p:sp>
      <p:sp>
        <p:nvSpPr>
          <p:cNvPr id="6" name="Fußzeilenplatzhalter 5">
            <a:extLst>
              <a:ext uri="{FF2B5EF4-FFF2-40B4-BE49-F238E27FC236}">
                <a16:creationId xmlns:a16="http://schemas.microsoft.com/office/drawing/2014/main" id="{CAE39F37-364B-497C-9BBC-69FC8827CE78}"/>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4" name="Grafik 3">
            <a:extLst>
              <a:ext uri="{FF2B5EF4-FFF2-40B4-BE49-F238E27FC236}">
                <a16:creationId xmlns:a16="http://schemas.microsoft.com/office/drawing/2014/main" id="{73CA90F8-197A-45A4-BC66-D760E6C422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9531" y="1521975"/>
            <a:ext cx="3282897" cy="4616573"/>
          </a:xfrm>
          <a:prstGeom prst="rect">
            <a:avLst/>
          </a:prstGeom>
          <a:ln>
            <a:noFill/>
          </a:ln>
          <a:effectLst>
            <a:outerShdw blurRad="190500" algn="tl" rotWithShape="0">
              <a:srgbClr val="000000">
                <a:alpha val="70000"/>
              </a:srgbClr>
            </a:outerShdw>
          </a:effectLst>
        </p:spPr>
      </p:pic>
      <p:pic>
        <p:nvPicPr>
          <p:cNvPr id="5" name="Grafik 4">
            <a:extLst>
              <a:ext uri="{FF2B5EF4-FFF2-40B4-BE49-F238E27FC236}">
                <a16:creationId xmlns:a16="http://schemas.microsoft.com/office/drawing/2014/main" id="{B9474CD1-DA47-4330-B073-C9F7615B5D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3659" y="1549397"/>
            <a:ext cx="3190341" cy="4561728"/>
          </a:xfrm>
          <a:prstGeom prst="rect">
            <a:avLst/>
          </a:prstGeom>
          <a:ln>
            <a:noFill/>
          </a:ln>
          <a:effectLst>
            <a:outerShdw blurRad="190500" algn="tl" rotWithShape="0">
              <a:srgbClr val="000000">
                <a:alpha val="70000"/>
              </a:srgbClr>
            </a:outerShdw>
          </a:effectLst>
        </p:spPr>
      </p:pic>
      <p:pic>
        <p:nvPicPr>
          <p:cNvPr id="7" name="Grafik 6">
            <a:extLst>
              <a:ext uri="{FF2B5EF4-FFF2-40B4-BE49-F238E27FC236}">
                <a16:creationId xmlns:a16="http://schemas.microsoft.com/office/drawing/2014/main" id="{BECD2B50-7174-4EE7-B386-EB3177F53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2439532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Lösungs- oder Schreibblätter</a:t>
            </a:r>
          </a:p>
        </p:txBody>
      </p:sp>
      <p:sp>
        <p:nvSpPr>
          <p:cNvPr id="3" name="Inhaltsplatzhalter 2"/>
          <p:cNvSpPr>
            <a:spLocks noGrp="1"/>
          </p:cNvSpPr>
          <p:nvPr>
            <p:ph idx="1"/>
          </p:nvPr>
        </p:nvSpPr>
        <p:spPr/>
        <p:txBody>
          <a:bodyPr/>
          <a:lstStyle/>
          <a:p>
            <a:pPr>
              <a:buClr>
                <a:srgbClr val="C1CC0D"/>
              </a:buClr>
            </a:pPr>
            <a:r>
              <a:rPr lang="de-DE" dirty="0"/>
              <a:t>In verschiedenen Varianten</a:t>
            </a:r>
          </a:p>
          <a:p>
            <a:pPr>
              <a:buClr>
                <a:srgbClr val="C1CC0D"/>
              </a:buClr>
            </a:pPr>
            <a:r>
              <a:rPr lang="de-DE" dirty="0"/>
              <a:t>Anordnung passend zum Material</a:t>
            </a:r>
          </a:p>
        </p:txBody>
      </p:sp>
      <p:sp>
        <p:nvSpPr>
          <p:cNvPr id="4" name="Fußzeilenplatzhalter 3"/>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9450" y="2889691"/>
            <a:ext cx="2201545" cy="3175624"/>
          </a:xfrm>
          <a:prstGeom prst="rect">
            <a:avLst/>
          </a:prstGeom>
          <a:ln>
            <a:noFill/>
          </a:ln>
          <a:effectLst>
            <a:outerShdw blurRad="190500" algn="tl" rotWithShape="0">
              <a:srgbClr val="000000">
                <a:alpha val="70000"/>
              </a:srgbClr>
            </a:outerShdw>
          </a:effectLst>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9323" y="2885447"/>
            <a:ext cx="2202212" cy="3175624"/>
          </a:xfrm>
          <a:prstGeom prst="rect">
            <a:avLst/>
          </a:prstGeom>
          <a:ln>
            <a:noFill/>
          </a:ln>
          <a:effectLst>
            <a:outerShdw blurRad="190500" algn="tl" rotWithShape="0">
              <a:srgbClr val="000000">
                <a:alpha val="70000"/>
              </a:srgbClr>
            </a:outerShdw>
          </a:effectLst>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89863" y="2881053"/>
            <a:ext cx="2215649" cy="3175624"/>
          </a:xfrm>
          <a:prstGeom prst="rect">
            <a:avLst/>
          </a:prstGeom>
          <a:ln>
            <a:noFill/>
          </a:ln>
          <a:effectLst>
            <a:outerShdw blurRad="190500" algn="tl" rotWithShape="0">
              <a:srgbClr val="000000">
                <a:alpha val="70000"/>
              </a:srgbClr>
            </a:outerShdw>
          </a:effectLst>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9916" y="2881053"/>
            <a:ext cx="2214006" cy="3175624"/>
          </a:xfrm>
          <a:prstGeom prst="rect">
            <a:avLst/>
          </a:prstGeom>
          <a:ln>
            <a:noFill/>
          </a:ln>
          <a:effectLst>
            <a:outerShdw blurRad="190500" algn="tl" rotWithShape="0">
              <a:srgbClr val="000000">
                <a:alpha val="70000"/>
              </a:srgbClr>
            </a:outerShdw>
          </a:effectLst>
        </p:spPr>
      </p:pic>
      <p:pic>
        <p:nvPicPr>
          <p:cNvPr id="10" name="Grafik 9">
            <a:extLst>
              <a:ext uri="{FF2B5EF4-FFF2-40B4-BE49-F238E27FC236}">
                <a16:creationId xmlns:a16="http://schemas.microsoft.com/office/drawing/2014/main" id="{50E3FE32-CE94-4340-AABA-0735F8F3A8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1515480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7F941D-B6E9-43DC-8868-F82BCEF3332B}"/>
              </a:ext>
            </a:extLst>
          </p:cNvPr>
          <p:cNvSpPr>
            <a:spLocks noGrp="1"/>
          </p:cNvSpPr>
          <p:nvPr>
            <p:ph type="title"/>
          </p:nvPr>
        </p:nvSpPr>
        <p:spPr/>
        <p:txBody>
          <a:bodyPr/>
          <a:lstStyle/>
          <a:p>
            <a:r>
              <a:rPr lang="de-DE" dirty="0"/>
              <a:t>Passung über Aktionsfelder</a:t>
            </a:r>
          </a:p>
        </p:txBody>
      </p:sp>
      <p:sp>
        <p:nvSpPr>
          <p:cNvPr id="3" name="Inhaltsplatzhalter 2">
            <a:extLst>
              <a:ext uri="{FF2B5EF4-FFF2-40B4-BE49-F238E27FC236}">
                <a16:creationId xmlns:a16="http://schemas.microsoft.com/office/drawing/2014/main" id="{9B701F9C-7962-4190-B4E6-62CA940D2AB9}"/>
              </a:ext>
            </a:extLst>
          </p:cNvPr>
          <p:cNvSpPr>
            <a:spLocks noGrp="1"/>
          </p:cNvSpPr>
          <p:nvPr>
            <p:ph idx="1"/>
          </p:nvPr>
        </p:nvSpPr>
        <p:spPr>
          <a:xfrm>
            <a:off x="342335" y="1496603"/>
            <a:ext cx="5954486" cy="4351338"/>
          </a:xfrm>
        </p:spPr>
        <p:txBody>
          <a:bodyPr>
            <a:normAutofit lnSpcReduction="10000"/>
          </a:bodyPr>
          <a:lstStyle/>
          <a:p>
            <a:pPr>
              <a:buClr>
                <a:srgbClr val="C1CC0D"/>
              </a:buClr>
            </a:pPr>
            <a:r>
              <a:rPr lang="de-DE" dirty="0"/>
              <a:t>Jedes Spiel hat Aktionsfelder: „!“</a:t>
            </a:r>
          </a:p>
          <a:p>
            <a:pPr>
              <a:buClr>
                <a:srgbClr val="C1CC0D"/>
              </a:buClr>
            </a:pPr>
            <a:r>
              <a:rPr lang="de-DE" dirty="0"/>
              <a:t>Verfügbare Aktionskartensätze: Lesen, Schreiben, Bewegung, Kreativität, …</a:t>
            </a:r>
          </a:p>
          <a:p>
            <a:pPr>
              <a:buClr>
                <a:srgbClr val="C1CC0D"/>
              </a:buClr>
            </a:pPr>
            <a:r>
              <a:rPr lang="de-DE" dirty="0"/>
              <a:t>Blanko-Vorlagen für eigene Aktionskartensätze</a:t>
            </a:r>
            <a:br>
              <a:rPr lang="de-DE" dirty="0"/>
            </a:br>
            <a:endParaRPr lang="de-DE" dirty="0"/>
          </a:p>
          <a:p>
            <a:pPr>
              <a:buClr>
                <a:srgbClr val="C1CC0D"/>
              </a:buClr>
            </a:pPr>
            <a:r>
              <a:rPr lang="de-DE" dirty="0"/>
              <a:t>Jedes Spiel nochmal differenzieren, für die Gruppe oder Einzelne</a:t>
            </a:r>
          </a:p>
        </p:txBody>
      </p:sp>
      <p:sp>
        <p:nvSpPr>
          <p:cNvPr id="9" name="Fußzeilenplatzhalter 8">
            <a:extLst>
              <a:ext uri="{FF2B5EF4-FFF2-40B4-BE49-F238E27FC236}">
                <a16:creationId xmlns:a16="http://schemas.microsoft.com/office/drawing/2014/main" id="{EBBE034F-4DB6-4744-BC5F-14B61875EDEF}"/>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5" name="Grafik 4">
            <a:extLst>
              <a:ext uri="{FF2B5EF4-FFF2-40B4-BE49-F238E27FC236}">
                <a16:creationId xmlns:a16="http://schemas.microsoft.com/office/drawing/2014/main" id="{653477DE-11C1-481D-8568-64C3BEDB5C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36347">
            <a:off x="8225427" y="514881"/>
            <a:ext cx="2397636" cy="33914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Grafik 3">
            <a:extLst>
              <a:ext uri="{FF2B5EF4-FFF2-40B4-BE49-F238E27FC236}">
                <a16:creationId xmlns:a16="http://schemas.microsoft.com/office/drawing/2014/main" id="{C3D99EBE-4DC2-4EDB-897F-9FED57A418B0}"/>
              </a:ext>
            </a:extLst>
          </p:cNvPr>
          <p:cNvPicPr>
            <a:picLocks noChangeAspect="1"/>
          </p:cNvPicPr>
          <p:nvPr/>
        </p:nvPicPr>
        <p:blipFill>
          <a:blip r:embed="rId3"/>
          <a:stretch>
            <a:fillRect/>
          </a:stretch>
        </p:blipFill>
        <p:spPr>
          <a:xfrm>
            <a:off x="5736000" y="4030292"/>
            <a:ext cx="3968655" cy="2270125"/>
          </a:xfrm>
          <a:prstGeom prst="rect">
            <a:avLst/>
          </a:prstGeom>
          <a:ln>
            <a:noFill/>
          </a:ln>
          <a:effectLst>
            <a:outerShdw blurRad="190500" algn="tl" rotWithShape="0">
              <a:srgbClr val="000000">
                <a:alpha val="70000"/>
              </a:srgbClr>
            </a:outerShdw>
          </a:effectLst>
        </p:spPr>
      </p:pic>
      <p:sp>
        <p:nvSpPr>
          <p:cNvPr id="8" name="Freihandform: Form 7">
            <a:extLst>
              <a:ext uri="{FF2B5EF4-FFF2-40B4-BE49-F238E27FC236}">
                <a16:creationId xmlns:a16="http://schemas.microsoft.com/office/drawing/2014/main" id="{8C6B46F4-B6F9-420E-BD65-194371A30A2D}"/>
              </a:ext>
            </a:extLst>
          </p:cNvPr>
          <p:cNvSpPr/>
          <p:nvPr/>
        </p:nvSpPr>
        <p:spPr>
          <a:xfrm>
            <a:off x="6173651" y="549001"/>
            <a:ext cx="2980884" cy="902480"/>
          </a:xfrm>
          <a:custGeom>
            <a:avLst/>
            <a:gdLst>
              <a:gd name="connsiteX0" fmla="*/ 0 w 2795452"/>
              <a:gd name="connsiteY0" fmla="*/ 148046 h 409303"/>
              <a:gd name="connsiteX1" fmla="*/ 52252 w 2795452"/>
              <a:gd name="connsiteY1" fmla="*/ 182880 h 409303"/>
              <a:gd name="connsiteX2" fmla="*/ 69669 w 2795452"/>
              <a:gd name="connsiteY2" fmla="*/ 209006 h 409303"/>
              <a:gd name="connsiteX3" fmla="*/ 104503 w 2795452"/>
              <a:gd name="connsiteY3" fmla="*/ 226423 h 409303"/>
              <a:gd name="connsiteX4" fmla="*/ 243840 w 2795452"/>
              <a:gd name="connsiteY4" fmla="*/ 252549 h 409303"/>
              <a:gd name="connsiteX5" fmla="*/ 905692 w 2795452"/>
              <a:gd name="connsiteY5" fmla="*/ 243840 h 409303"/>
              <a:gd name="connsiteX6" fmla="*/ 1018903 w 2795452"/>
              <a:gd name="connsiteY6" fmla="*/ 217714 h 409303"/>
              <a:gd name="connsiteX7" fmla="*/ 1079863 w 2795452"/>
              <a:gd name="connsiteY7" fmla="*/ 209006 h 409303"/>
              <a:gd name="connsiteX8" fmla="*/ 1132115 w 2795452"/>
              <a:gd name="connsiteY8" fmla="*/ 191589 h 409303"/>
              <a:gd name="connsiteX9" fmla="*/ 1166949 w 2795452"/>
              <a:gd name="connsiteY9" fmla="*/ 182880 h 409303"/>
              <a:gd name="connsiteX10" fmla="*/ 1210492 w 2795452"/>
              <a:gd name="connsiteY10" fmla="*/ 165463 h 409303"/>
              <a:gd name="connsiteX11" fmla="*/ 1254035 w 2795452"/>
              <a:gd name="connsiteY11" fmla="*/ 156754 h 409303"/>
              <a:gd name="connsiteX12" fmla="*/ 1306286 w 2795452"/>
              <a:gd name="connsiteY12" fmla="*/ 139337 h 409303"/>
              <a:gd name="connsiteX13" fmla="*/ 1341120 w 2795452"/>
              <a:gd name="connsiteY13" fmla="*/ 130629 h 409303"/>
              <a:gd name="connsiteX14" fmla="*/ 1367246 w 2795452"/>
              <a:gd name="connsiteY14" fmla="*/ 121920 h 409303"/>
              <a:gd name="connsiteX15" fmla="*/ 1419498 w 2795452"/>
              <a:gd name="connsiteY15" fmla="*/ 113211 h 409303"/>
              <a:gd name="connsiteX16" fmla="*/ 1480458 w 2795452"/>
              <a:gd name="connsiteY16" fmla="*/ 87086 h 409303"/>
              <a:gd name="connsiteX17" fmla="*/ 1532709 w 2795452"/>
              <a:gd name="connsiteY17" fmla="*/ 78377 h 409303"/>
              <a:gd name="connsiteX18" fmla="*/ 1602378 w 2795452"/>
              <a:gd name="connsiteY18" fmla="*/ 52251 h 409303"/>
              <a:gd name="connsiteX19" fmla="*/ 1645920 w 2795452"/>
              <a:gd name="connsiteY19" fmla="*/ 43543 h 409303"/>
              <a:gd name="connsiteX20" fmla="*/ 1680755 w 2795452"/>
              <a:gd name="connsiteY20" fmla="*/ 34834 h 409303"/>
              <a:gd name="connsiteX21" fmla="*/ 1733006 w 2795452"/>
              <a:gd name="connsiteY21" fmla="*/ 17417 h 409303"/>
              <a:gd name="connsiteX22" fmla="*/ 1802675 w 2795452"/>
              <a:gd name="connsiteY22" fmla="*/ 0 h 409303"/>
              <a:gd name="connsiteX23" fmla="*/ 2342606 w 2795452"/>
              <a:gd name="connsiteY23" fmla="*/ 8709 h 409303"/>
              <a:gd name="connsiteX24" fmla="*/ 2368732 w 2795452"/>
              <a:gd name="connsiteY24" fmla="*/ 17417 h 409303"/>
              <a:gd name="connsiteX25" fmla="*/ 2420983 w 2795452"/>
              <a:gd name="connsiteY25" fmla="*/ 43543 h 409303"/>
              <a:gd name="connsiteX26" fmla="*/ 2464526 w 2795452"/>
              <a:gd name="connsiteY26" fmla="*/ 78377 h 409303"/>
              <a:gd name="connsiteX27" fmla="*/ 2516778 w 2795452"/>
              <a:gd name="connsiteY27" fmla="*/ 113211 h 409303"/>
              <a:gd name="connsiteX28" fmla="*/ 2534195 w 2795452"/>
              <a:gd name="connsiteY28" fmla="*/ 130629 h 409303"/>
              <a:gd name="connsiteX29" fmla="*/ 2586446 w 2795452"/>
              <a:gd name="connsiteY29" fmla="*/ 165463 h 409303"/>
              <a:gd name="connsiteX30" fmla="*/ 2621280 w 2795452"/>
              <a:gd name="connsiteY30" fmla="*/ 200297 h 409303"/>
              <a:gd name="connsiteX31" fmla="*/ 2673532 w 2795452"/>
              <a:gd name="connsiteY31" fmla="*/ 235131 h 409303"/>
              <a:gd name="connsiteX32" fmla="*/ 2708366 w 2795452"/>
              <a:gd name="connsiteY32" fmla="*/ 287383 h 409303"/>
              <a:gd name="connsiteX33" fmla="*/ 2725783 w 2795452"/>
              <a:gd name="connsiteY33" fmla="*/ 313509 h 409303"/>
              <a:gd name="connsiteX34" fmla="*/ 2751909 w 2795452"/>
              <a:gd name="connsiteY34" fmla="*/ 322217 h 409303"/>
              <a:gd name="connsiteX35" fmla="*/ 2769326 w 2795452"/>
              <a:gd name="connsiteY35" fmla="*/ 365760 h 409303"/>
              <a:gd name="connsiteX36" fmla="*/ 2786743 w 2795452"/>
              <a:gd name="connsiteY36" fmla="*/ 391886 h 409303"/>
              <a:gd name="connsiteX37" fmla="*/ 2795452 w 2795452"/>
              <a:gd name="connsiteY37" fmla="*/ 409303 h 40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95452" h="409303">
                <a:moveTo>
                  <a:pt x="0" y="148046"/>
                </a:moveTo>
                <a:cubicBezTo>
                  <a:pt x="17417" y="159657"/>
                  <a:pt x="36498" y="169096"/>
                  <a:pt x="52252" y="182880"/>
                </a:cubicBezTo>
                <a:cubicBezTo>
                  <a:pt x="60129" y="189772"/>
                  <a:pt x="61628" y="202305"/>
                  <a:pt x="69669" y="209006"/>
                </a:cubicBezTo>
                <a:cubicBezTo>
                  <a:pt x="79642" y="217317"/>
                  <a:pt x="92450" y="221602"/>
                  <a:pt x="104503" y="226423"/>
                </a:cubicBezTo>
                <a:cubicBezTo>
                  <a:pt x="166668" y="251289"/>
                  <a:pt x="166712" y="244836"/>
                  <a:pt x="243840" y="252549"/>
                </a:cubicBezTo>
                <a:lnTo>
                  <a:pt x="905692" y="243840"/>
                </a:lnTo>
                <a:cubicBezTo>
                  <a:pt x="1034314" y="240741"/>
                  <a:pt x="902917" y="234282"/>
                  <a:pt x="1018903" y="217714"/>
                </a:cubicBezTo>
                <a:lnTo>
                  <a:pt x="1079863" y="209006"/>
                </a:lnTo>
                <a:cubicBezTo>
                  <a:pt x="1097280" y="203200"/>
                  <a:pt x="1114530" y="196865"/>
                  <a:pt x="1132115" y="191589"/>
                </a:cubicBezTo>
                <a:cubicBezTo>
                  <a:pt x="1143579" y="188150"/>
                  <a:pt x="1155594" y="186665"/>
                  <a:pt x="1166949" y="182880"/>
                </a:cubicBezTo>
                <a:cubicBezTo>
                  <a:pt x="1181779" y="177937"/>
                  <a:pt x="1195519" y="169955"/>
                  <a:pt x="1210492" y="165463"/>
                </a:cubicBezTo>
                <a:cubicBezTo>
                  <a:pt x="1224670" y="161210"/>
                  <a:pt x="1239755" y="160649"/>
                  <a:pt x="1254035" y="156754"/>
                </a:cubicBezTo>
                <a:cubicBezTo>
                  <a:pt x="1271747" y="151923"/>
                  <a:pt x="1288475" y="143790"/>
                  <a:pt x="1306286" y="139337"/>
                </a:cubicBezTo>
                <a:cubicBezTo>
                  <a:pt x="1317897" y="136434"/>
                  <a:pt x="1329612" y="133917"/>
                  <a:pt x="1341120" y="130629"/>
                </a:cubicBezTo>
                <a:cubicBezTo>
                  <a:pt x="1349947" y="128107"/>
                  <a:pt x="1358285" y="123911"/>
                  <a:pt x="1367246" y="121920"/>
                </a:cubicBezTo>
                <a:cubicBezTo>
                  <a:pt x="1384483" y="118089"/>
                  <a:pt x="1402081" y="116114"/>
                  <a:pt x="1419498" y="113211"/>
                </a:cubicBezTo>
                <a:cubicBezTo>
                  <a:pt x="1440802" y="102559"/>
                  <a:pt x="1457390" y="92212"/>
                  <a:pt x="1480458" y="87086"/>
                </a:cubicBezTo>
                <a:cubicBezTo>
                  <a:pt x="1497695" y="83256"/>
                  <a:pt x="1515472" y="82207"/>
                  <a:pt x="1532709" y="78377"/>
                </a:cubicBezTo>
                <a:cubicBezTo>
                  <a:pt x="1554485" y="73538"/>
                  <a:pt x="1582975" y="58072"/>
                  <a:pt x="1602378" y="52251"/>
                </a:cubicBezTo>
                <a:cubicBezTo>
                  <a:pt x="1616555" y="47998"/>
                  <a:pt x="1631471" y="46754"/>
                  <a:pt x="1645920" y="43543"/>
                </a:cubicBezTo>
                <a:cubicBezTo>
                  <a:pt x="1657604" y="40947"/>
                  <a:pt x="1669291" y="38273"/>
                  <a:pt x="1680755" y="34834"/>
                </a:cubicBezTo>
                <a:cubicBezTo>
                  <a:pt x="1698340" y="29559"/>
                  <a:pt x="1715353" y="22461"/>
                  <a:pt x="1733006" y="17417"/>
                </a:cubicBezTo>
                <a:cubicBezTo>
                  <a:pt x="1756023" y="10841"/>
                  <a:pt x="1802675" y="0"/>
                  <a:pt x="1802675" y="0"/>
                </a:cubicBezTo>
                <a:lnTo>
                  <a:pt x="2342606" y="8709"/>
                </a:lnTo>
                <a:cubicBezTo>
                  <a:pt x="2351781" y="8991"/>
                  <a:pt x="2360521" y="13312"/>
                  <a:pt x="2368732" y="17417"/>
                </a:cubicBezTo>
                <a:cubicBezTo>
                  <a:pt x="2436270" y="51185"/>
                  <a:pt x="2355308" y="21650"/>
                  <a:pt x="2420983" y="43543"/>
                </a:cubicBezTo>
                <a:cubicBezTo>
                  <a:pt x="2435497" y="55154"/>
                  <a:pt x="2449494" y="67445"/>
                  <a:pt x="2464526" y="78377"/>
                </a:cubicBezTo>
                <a:cubicBezTo>
                  <a:pt x="2481455" y="90689"/>
                  <a:pt x="2501977" y="98409"/>
                  <a:pt x="2516778" y="113211"/>
                </a:cubicBezTo>
                <a:cubicBezTo>
                  <a:pt x="2522584" y="119017"/>
                  <a:pt x="2527626" y="125703"/>
                  <a:pt x="2534195" y="130629"/>
                </a:cubicBezTo>
                <a:cubicBezTo>
                  <a:pt x="2550941" y="143189"/>
                  <a:pt x="2571644" y="150661"/>
                  <a:pt x="2586446" y="165463"/>
                </a:cubicBezTo>
                <a:cubicBezTo>
                  <a:pt x="2598057" y="177074"/>
                  <a:pt x="2608457" y="190039"/>
                  <a:pt x="2621280" y="200297"/>
                </a:cubicBezTo>
                <a:cubicBezTo>
                  <a:pt x="2637626" y="213374"/>
                  <a:pt x="2673532" y="235131"/>
                  <a:pt x="2673532" y="235131"/>
                </a:cubicBezTo>
                <a:lnTo>
                  <a:pt x="2708366" y="287383"/>
                </a:lnTo>
                <a:cubicBezTo>
                  <a:pt x="2714172" y="296092"/>
                  <a:pt x="2715854" y="310199"/>
                  <a:pt x="2725783" y="313509"/>
                </a:cubicBezTo>
                <a:lnTo>
                  <a:pt x="2751909" y="322217"/>
                </a:lnTo>
                <a:cubicBezTo>
                  <a:pt x="2757715" y="336731"/>
                  <a:pt x="2762335" y="351778"/>
                  <a:pt x="2769326" y="365760"/>
                </a:cubicBezTo>
                <a:cubicBezTo>
                  <a:pt x="2774007" y="375122"/>
                  <a:pt x="2781358" y="382911"/>
                  <a:pt x="2786743" y="391886"/>
                </a:cubicBezTo>
                <a:cubicBezTo>
                  <a:pt x="2790083" y="397452"/>
                  <a:pt x="2792549" y="403497"/>
                  <a:pt x="2795452" y="409303"/>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43748120-0212-4CAA-BE39-5C9071E6D0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41705300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Tipp: Plexiglasplatte statt laminieren!</a:t>
            </a:r>
          </a:p>
        </p:txBody>
      </p:sp>
      <p:sp>
        <p:nvSpPr>
          <p:cNvPr id="4" name="Fußzeilenplatzhalter 3"/>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6" name="Grafik 5"/>
          <p:cNvPicPr>
            <a:picLocks noChangeAspect="1"/>
          </p:cNvPicPr>
          <p:nvPr/>
        </p:nvPicPr>
        <p:blipFill>
          <a:blip r:embed="rId2"/>
          <a:stretch>
            <a:fillRect/>
          </a:stretch>
        </p:blipFill>
        <p:spPr>
          <a:xfrm>
            <a:off x="6829842" y="1556793"/>
            <a:ext cx="3672408" cy="4592493"/>
          </a:xfrm>
          <a:prstGeom prst="rect">
            <a:avLst/>
          </a:prstGeom>
        </p:spPr>
      </p:pic>
      <p:sp>
        <p:nvSpPr>
          <p:cNvPr id="7" name="Textfeld 6"/>
          <p:cNvSpPr txBox="1"/>
          <p:nvPr/>
        </p:nvSpPr>
        <p:spPr>
          <a:xfrm>
            <a:off x="835199" y="1574871"/>
            <a:ext cx="5492401" cy="4893647"/>
          </a:xfrm>
          <a:prstGeom prst="rect">
            <a:avLst/>
          </a:prstGeom>
          <a:noFill/>
        </p:spPr>
        <p:txBody>
          <a:bodyPr wrap="none" rtlCol="0">
            <a:spAutoFit/>
          </a:bodyPr>
          <a:lstStyle/>
          <a:p>
            <a:r>
              <a:rPr lang="de-DE" sz="2400" dirty="0"/>
              <a:t>Einfach eine Plexiglasplatte </a:t>
            </a:r>
            <a:br>
              <a:rPr lang="de-DE" sz="2400" dirty="0"/>
            </a:br>
            <a:r>
              <a:rPr lang="de-DE" sz="2400" dirty="0"/>
              <a:t>über den Spielbogen legen </a:t>
            </a:r>
            <a:br>
              <a:rPr lang="de-DE" sz="2400" dirty="0"/>
            </a:br>
            <a:r>
              <a:rPr lang="de-DE" sz="2400" dirty="0"/>
              <a:t>– laminieren entfällt!</a:t>
            </a:r>
          </a:p>
          <a:p>
            <a:endParaRPr lang="de-DE" sz="2400" dirty="0"/>
          </a:p>
          <a:p>
            <a:r>
              <a:rPr lang="de-DE" sz="2400" dirty="0"/>
              <a:t>Für A4-Spiele → A3-Platte</a:t>
            </a:r>
          </a:p>
          <a:p>
            <a:r>
              <a:rPr lang="de-DE" sz="2400" dirty="0"/>
              <a:t>Im Karton → A3-Platte</a:t>
            </a:r>
          </a:p>
          <a:p>
            <a:endParaRPr lang="de-DE" sz="2400" dirty="0"/>
          </a:p>
          <a:p>
            <a:endParaRPr lang="de-DE" sz="2400" dirty="0"/>
          </a:p>
          <a:p>
            <a:endParaRPr lang="de-DE" sz="2400" dirty="0"/>
          </a:p>
          <a:p>
            <a:r>
              <a:rPr lang="de-DE" sz="2400" dirty="0"/>
              <a:t>z.B. Baumarkt oder im Internet:</a:t>
            </a:r>
            <a:br>
              <a:rPr lang="de-DE" sz="2400" dirty="0"/>
            </a:br>
            <a:r>
              <a:rPr lang="de-DE" sz="2400" dirty="0"/>
              <a:t>B&amp;T Metall und Kunststoffhandel</a:t>
            </a:r>
            <a:br>
              <a:rPr lang="de-DE" sz="2400" dirty="0"/>
            </a:br>
            <a:r>
              <a:rPr lang="de-DE" sz="2400" dirty="0">
                <a:hlinkClick r:id="rId3"/>
              </a:rPr>
              <a:t>http://www.metall-kunststoffhandel.de</a:t>
            </a:r>
            <a:r>
              <a:rPr lang="de-DE" sz="2400" dirty="0"/>
              <a:t> </a:t>
            </a:r>
          </a:p>
          <a:p>
            <a:r>
              <a:rPr lang="de-DE" sz="2400" dirty="0"/>
              <a:t>Acrylglas Platten transparent</a:t>
            </a:r>
          </a:p>
        </p:txBody>
      </p:sp>
      <p:pic>
        <p:nvPicPr>
          <p:cNvPr id="8" name="Grafik 7">
            <a:extLst>
              <a:ext uri="{FF2B5EF4-FFF2-40B4-BE49-F238E27FC236}">
                <a16:creationId xmlns:a16="http://schemas.microsoft.com/office/drawing/2014/main" id="{2E013F2B-BD45-4642-B5AF-4087F4DA53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4043619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Differenzierung quantitativ: Spiellänge</a:t>
            </a:r>
          </a:p>
        </p:txBody>
      </p:sp>
      <p:sp>
        <p:nvSpPr>
          <p:cNvPr id="4" name="Fußzeilenplatzhalter 3"/>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6" name="Grafik 5"/>
          <p:cNvPicPr>
            <a:picLocks noChangeAspect="1"/>
          </p:cNvPicPr>
          <p:nvPr/>
        </p:nvPicPr>
        <p:blipFill>
          <a:blip r:embed="rId2"/>
          <a:stretch>
            <a:fillRect/>
          </a:stretch>
        </p:blipFill>
        <p:spPr>
          <a:xfrm>
            <a:off x="6887949" y="2564904"/>
            <a:ext cx="3085244" cy="2405574"/>
          </a:xfrm>
          <a:prstGeom prst="rect">
            <a:avLst/>
          </a:prstGeom>
        </p:spPr>
      </p:pic>
      <p:pic>
        <p:nvPicPr>
          <p:cNvPr id="7" name="Picture 6" descr="Würfe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3411" y="2121409"/>
            <a:ext cx="2078695" cy="3530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9776" y="3140968"/>
            <a:ext cx="1523566" cy="1541218"/>
          </a:xfrm>
          <a:prstGeom prst="rect">
            <a:avLst/>
          </a:prstGeom>
        </p:spPr>
      </p:pic>
      <p:sp>
        <p:nvSpPr>
          <p:cNvPr id="9" name="Textfeld 8"/>
          <p:cNvSpPr txBox="1"/>
          <p:nvPr/>
        </p:nvSpPr>
        <p:spPr>
          <a:xfrm>
            <a:off x="4250462" y="5547002"/>
            <a:ext cx="4797866" cy="369332"/>
          </a:xfrm>
          <a:prstGeom prst="rect">
            <a:avLst/>
          </a:prstGeom>
          <a:noFill/>
        </p:spPr>
        <p:txBody>
          <a:bodyPr wrap="square" rtlCol="0">
            <a:spAutoFit/>
          </a:bodyPr>
          <a:lstStyle/>
          <a:p>
            <a:r>
              <a:rPr lang="de-DE" dirty="0"/>
              <a:t>… sowie individuelle Regelvariationen</a:t>
            </a:r>
          </a:p>
        </p:txBody>
      </p:sp>
      <p:pic>
        <p:nvPicPr>
          <p:cNvPr id="10" name="Grafik 9">
            <a:extLst>
              <a:ext uri="{FF2B5EF4-FFF2-40B4-BE49-F238E27FC236}">
                <a16:creationId xmlns:a16="http://schemas.microsoft.com/office/drawing/2014/main" id="{B300875D-A079-4567-B7DD-253F17F038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85207" y="134452"/>
            <a:ext cx="1000096" cy="1000096"/>
          </a:xfrm>
          <a:prstGeom prst="rect">
            <a:avLst/>
          </a:prstGeom>
          <a:ln>
            <a:noFill/>
          </a:ln>
          <a:effectLst/>
        </p:spPr>
      </p:pic>
    </p:spTree>
    <p:extLst>
      <p:ext uri="{BB962C8B-B14F-4D97-AF65-F5344CB8AC3E}">
        <p14:creationId xmlns:p14="http://schemas.microsoft.com/office/powerpoint/2010/main" val="977301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570746" y="1597729"/>
            <a:ext cx="7632848" cy="3539430"/>
          </a:xfrm>
          <a:prstGeom prst="rect">
            <a:avLst/>
          </a:prstGeom>
          <a:noFill/>
        </p:spPr>
        <p:txBody>
          <a:bodyPr wrap="square" rtlCol="0">
            <a:spAutoFit/>
          </a:bodyPr>
          <a:lstStyle/>
          <a:p>
            <a:pPr algn="ctr"/>
            <a:r>
              <a:rPr lang="de-DE" sz="4000" dirty="0"/>
              <a:t>„Ich finde gut, dass man auch als schlechter Rechtschreiber gewinnen kann!“ </a:t>
            </a:r>
            <a:br>
              <a:rPr lang="de-DE" sz="4000" dirty="0"/>
            </a:br>
            <a:br>
              <a:rPr lang="de-DE" sz="4000" dirty="0"/>
            </a:br>
            <a:r>
              <a:rPr lang="de-DE" sz="3200" dirty="0">
                <a:solidFill>
                  <a:schemeClr val="accent2"/>
                </a:solidFill>
              </a:rPr>
              <a:t>Schüler, 9 Jahre</a:t>
            </a:r>
            <a:r>
              <a:rPr lang="de-DE" sz="3200">
                <a:solidFill>
                  <a:schemeClr val="accent2"/>
                </a:solidFill>
              </a:rPr>
              <a:t>, Grundschule</a:t>
            </a:r>
            <a:br>
              <a:rPr lang="de-DE" sz="3200" dirty="0">
                <a:solidFill>
                  <a:schemeClr val="accent2"/>
                </a:solidFill>
              </a:rPr>
            </a:br>
            <a:r>
              <a:rPr lang="de-DE" sz="3200" dirty="0">
                <a:solidFill>
                  <a:schemeClr val="accent2"/>
                </a:solidFill>
              </a:rPr>
              <a:t>Schülerbefragung Projekt </a:t>
            </a:r>
            <a:r>
              <a:rPr lang="de-DE" sz="3200" dirty="0" err="1">
                <a:solidFill>
                  <a:schemeClr val="accent2"/>
                </a:solidFill>
              </a:rPr>
              <a:t>Miomind</a:t>
            </a:r>
            <a:endParaRPr lang="de-DE" sz="4000" dirty="0">
              <a:solidFill>
                <a:schemeClr val="accent2"/>
              </a:solidFill>
            </a:endParaRPr>
          </a:p>
        </p:txBody>
      </p:sp>
      <p:pic>
        <p:nvPicPr>
          <p:cNvPr id="6" name="Grafik 5">
            <a:extLst>
              <a:ext uri="{FF2B5EF4-FFF2-40B4-BE49-F238E27FC236}">
                <a16:creationId xmlns:a16="http://schemas.microsoft.com/office/drawing/2014/main" id="{911494AC-5B55-4450-94B9-DAE1164E1E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000" y="1269000"/>
            <a:ext cx="2645438" cy="3690650"/>
          </a:xfrm>
          <a:prstGeom prst="rect">
            <a:avLst/>
          </a:prstGeom>
        </p:spPr>
      </p:pic>
    </p:spTree>
    <p:extLst>
      <p:ext uri="{BB962C8B-B14F-4D97-AF65-F5344CB8AC3E}">
        <p14:creationId xmlns:p14="http://schemas.microsoft.com/office/powerpoint/2010/main" val="1827967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BA1986A-64D7-48B8-80A3-53D7A78F6E5C}"/>
              </a:ext>
            </a:extLst>
          </p:cNvPr>
          <p:cNvSpPr>
            <a:spLocks noGrp="1"/>
          </p:cNvSpPr>
          <p:nvPr>
            <p:ph type="title"/>
          </p:nvPr>
        </p:nvSpPr>
        <p:spPr/>
        <p:txBody>
          <a:bodyPr/>
          <a:lstStyle/>
          <a:p>
            <a:r>
              <a:rPr lang="de-DE" dirty="0"/>
              <a:t>Screening-Werkstatt</a:t>
            </a:r>
          </a:p>
        </p:txBody>
      </p:sp>
      <p:sp>
        <p:nvSpPr>
          <p:cNvPr id="4" name="Textplatzhalter 3">
            <a:extLst>
              <a:ext uri="{FF2B5EF4-FFF2-40B4-BE49-F238E27FC236}">
                <a16:creationId xmlns:a16="http://schemas.microsoft.com/office/drawing/2014/main" id="{3F46A681-067F-4FA6-81B6-8825E5F96DD0}"/>
              </a:ext>
            </a:extLst>
          </p:cNvPr>
          <p:cNvSpPr>
            <a:spLocks noGrp="1"/>
          </p:cNvSpPr>
          <p:nvPr>
            <p:ph type="body" idx="1"/>
          </p:nvPr>
        </p:nvSpPr>
        <p:spPr/>
        <p:txBody>
          <a:bodyPr/>
          <a:lstStyle/>
          <a:p>
            <a:endParaRPr lang="de-DE"/>
          </a:p>
        </p:txBody>
      </p:sp>
      <p:sp>
        <p:nvSpPr>
          <p:cNvPr id="2" name="Fußzeilenplatzhalter 1">
            <a:extLst>
              <a:ext uri="{FF2B5EF4-FFF2-40B4-BE49-F238E27FC236}">
                <a16:creationId xmlns:a16="http://schemas.microsoft.com/office/drawing/2014/main" id="{0135A92F-2737-4FB6-9B6A-DCB5E76A51B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white"/>
                </a:solidFill>
                <a:effectLst/>
                <a:uLnTx/>
                <a:uFillTx/>
                <a:latin typeface="Segoe UI Emoji"/>
                <a:ea typeface="+mn-ea"/>
                <a:cs typeface="+mn-cs"/>
              </a:rPr>
              <a:t>CC-BY 4.0 Dr. Karin Reber, http://www.karin-reber.de - Bilder aus zabulo, http://www.paedalogis.com</a:t>
            </a:r>
          </a:p>
        </p:txBody>
      </p:sp>
      <p:pic>
        <p:nvPicPr>
          <p:cNvPr id="6" name="Grafik 5">
            <a:extLst>
              <a:ext uri="{FF2B5EF4-FFF2-40B4-BE49-F238E27FC236}">
                <a16:creationId xmlns:a16="http://schemas.microsoft.com/office/drawing/2014/main" id="{43A407AB-93CF-43CF-8227-A51034A837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43120">
            <a:off x="8661887" y="2806896"/>
            <a:ext cx="2068225" cy="2068225"/>
          </a:xfrm>
          <a:prstGeom prst="rect">
            <a:avLst/>
          </a:prstGeom>
          <a:ln>
            <a:noFill/>
          </a:ln>
          <a:effectLst/>
        </p:spPr>
      </p:pic>
    </p:spTree>
    <p:extLst>
      <p:ext uri="{BB962C8B-B14F-4D97-AF65-F5344CB8AC3E}">
        <p14:creationId xmlns:p14="http://schemas.microsoft.com/office/powerpoint/2010/main" val="957747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854" y="348463"/>
            <a:ext cx="1394600" cy="1394600"/>
          </a:xfrm>
          <a:prstGeom prst="rect">
            <a:avLst/>
          </a:prstGeom>
          <a:ln>
            <a:noFill/>
          </a:ln>
          <a:effectLst/>
        </p:spPr>
      </p:pic>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31361">
            <a:off x="2805150" y="1888254"/>
            <a:ext cx="2619360" cy="357877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Grafi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712">
            <a:off x="6621804" y="2063793"/>
            <a:ext cx="2498093" cy="35687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4" name="Textfeld 13"/>
          <p:cNvSpPr txBox="1"/>
          <p:nvPr/>
        </p:nvSpPr>
        <p:spPr>
          <a:xfrm rot="21413188">
            <a:off x="3464811" y="5573910"/>
            <a:ext cx="1531573" cy="646331"/>
          </a:xfrm>
          <a:prstGeom prst="rect">
            <a:avLst/>
          </a:prstGeom>
          <a:noFill/>
        </p:spPr>
        <p:txBody>
          <a:bodyPr wrap="none" rtlCol="0">
            <a:spAutoFit/>
          </a:bodyPr>
          <a:lstStyle/>
          <a:p>
            <a:pPr algn="ctr"/>
            <a:r>
              <a:rPr lang="de-DE" dirty="0"/>
              <a:t>Testbogen</a:t>
            </a:r>
          </a:p>
          <a:p>
            <a:pPr algn="ctr"/>
            <a:r>
              <a:rPr lang="de-DE" i="1" dirty="0"/>
              <a:t>Leseverstehen</a:t>
            </a:r>
          </a:p>
        </p:txBody>
      </p:sp>
      <p:sp>
        <p:nvSpPr>
          <p:cNvPr id="15" name="Textfeld 14"/>
          <p:cNvSpPr txBox="1"/>
          <p:nvPr/>
        </p:nvSpPr>
        <p:spPr>
          <a:xfrm rot="161308">
            <a:off x="6779641" y="5742788"/>
            <a:ext cx="1994136" cy="646331"/>
          </a:xfrm>
          <a:prstGeom prst="rect">
            <a:avLst/>
          </a:prstGeom>
          <a:noFill/>
        </p:spPr>
        <p:txBody>
          <a:bodyPr wrap="none" rtlCol="0">
            <a:spAutoFit/>
          </a:bodyPr>
          <a:lstStyle/>
          <a:p>
            <a:pPr algn="ctr"/>
            <a:r>
              <a:rPr lang="de-DE" dirty="0"/>
              <a:t>Auswertungsbogen</a:t>
            </a:r>
          </a:p>
          <a:p>
            <a:pPr algn="ctr"/>
            <a:r>
              <a:rPr lang="de-DE" i="1" dirty="0"/>
              <a:t>Leseverstehen</a:t>
            </a:r>
          </a:p>
        </p:txBody>
      </p:sp>
      <p:sp>
        <p:nvSpPr>
          <p:cNvPr id="11" name="Textfeld 10"/>
          <p:cNvSpPr txBox="1"/>
          <p:nvPr/>
        </p:nvSpPr>
        <p:spPr>
          <a:xfrm>
            <a:off x="2116872" y="722599"/>
            <a:ext cx="3965316" cy="646331"/>
          </a:xfrm>
          <a:prstGeom prst="rect">
            <a:avLst/>
          </a:prstGeom>
          <a:noFill/>
        </p:spPr>
        <p:txBody>
          <a:bodyPr wrap="none" rtlCol="0">
            <a:spAutoFit/>
          </a:bodyPr>
          <a:lstStyle/>
          <a:p>
            <a:r>
              <a:rPr lang="de-DE" sz="3600" dirty="0">
                <a:latin typeface="Humanst521 BT" panose="020B0602020204020204" pitchFamily="34" charset="0"/>
              </a:rPr>
              <a:t>Screening-Werkstatt</a:t>
            </a:r>
          </a:p>
        </p:txBody>
      </p:sp>
      <p:sp>
        <p:nvSpPr>
          <p:cNvPr id="3" name="Fußzeilenplatzhalter 2">
            <a:extLst>
              <a:ext uri="{FF2B5EF4-FFF2-40B4-BE49-F238E27FC236}">
                <a16:creationId xmlns:a16="http://schemas.microsoft.com/office/drawing/2014/main" id="{9DA6ED63-D51F-4860-9E17-FFB898784F3C}"/>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274376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4AFDDE-ED49-4D97-BA4B-5199B7352429}"/>
              </a:ext>
            </a:extLst>
          </p:cNvPr>
          <p:cNvSpPr>
            <a:spLocks noGrp="1"/>
          </p:cNvSpPr>
          <p:nvPr>
            <p:ph type="title"/>
          </p:nvPr>
        </p:nvSpPr>
        <p:spPr/>
        <p:txBody>
          <a:bodyPr/>
          <a:lstStyle/>
          <a:p>
            <a:r>
              <a:rPr lang="de-DE"/>
              <a:t>Sprachverständnis</a:t>
            </a:r>
            <a:endParaRPr lang="de-DE" dirty="0"/>
          </a:p>
        </p:txBody>
      </p:sp>
      <p:sp>
        <p:nvSpPr>
          <p:cNvPr id="12" name="Fußzeilenplatzhalter 11">
            <a:extLst>
              <a:ext uri="{FF2B5EF4-FFF2-40B4-BE49-F238E27FC236}">
                <a16:creationId xmlns:a16="http://schemas.microsoft.com/office/drawing/2014/main" id="{76B35384-3A4B-4A10-ADE5-830AEFB4A6CE}"/>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5" name="Grafik 4" descr="Ein Bild, das Text, Katze enthält.&#10;&#10;Automatisch generierte Beschreibung">
            <a:extLst>
              <a:ext uri="{FF2B5EF4-FFF2-40B4-BE49-F238E27FC236}">
                <a16:creationId xmlns:a16="http://schemas.microsoft.com/office/drawing/2014/main" id="{9E3BBDDF-CE2C-4BD2-9762-06B7058C14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520370"/>
            <a:ext cx="3385457" cy="4790741"/>
          </a:xfrm>
          <a:prstGeom prst="rect">
            <a:avLst/>
          </a:prstGeom>
        </p:spPr>
      </p:pic>
      <p:pic>
        <p:nvPicPr>
          <p:cNvPr id="7" name="Grafik 6">
            <a:extLst>
              <a:ext uri="{FF2B5EF4-FFF2-40B4-BE49-F238E27FC236}">
                <a16:creationId xmlns:a16="http://schemas.microsoft.com/office/drawing/2014/main" id="{BF0C8759-E525-49A0-9D86-553A2BC92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6379" y="1520369"/>
            <a:ext cx="3385457" cy="4790741"/>
          </a:xfrm>
          <a:prstGeom prst="rect">
            <a:avLst/>
          </a:prstGeom>
        </p:spPr>
      </p:pic>
      <p:sp>
        <p:nvSpPr>
          <p:cNvPr id="9" name="Textfeld 8">
            <a:extLst>
              <a:ext uri="{FF2B5EF4-FFF2-40B4-BE49-F238E27FC236}">
                <a16:creationId xmlns:a16="http://schemas.microsoft.com/office/drawing/2014/main" id="{A7ADAC78-FD02-4416-B5B7-4F5ED44015B5}"/>
              </a:ext>
            </a:extLst>
          </p:cNvPr>
          <p:cNvSpPr txBox="1"/>
          <p:nvPr/>
        </p:nvSpPr>
        <p:spPr>
          <a:xfrm>
            <a:off x="4223656" y="1520369"/>
            <a:ext cx="2786744" cy="923330"/>
          </a:xfrm>
          <a:prstGeom prst="rect">
            <a:avLst/>
          </a:prstGeom>
          <a:noFill/>
        </p:spPr>
        <p:txBody>
          <a:bodyPr wrap="square">
            <a:spAutoFit/>
          </a:bodyPr>
          <a:lstStyle/>
          <a:p>
            <a:r>
              <a:rPr lang="de-DE" dirty="0"/>
              <a:t>Sprachverständnis Wortebene zeigen:</a:t>
            </a:r>
            <a:br>
              <a:rPr lang="de-DE" dirty="0"/>
            </a:br>
            <a:r>
              <a:rPr lang="de-DE" dirty="0">
                <a:solidFill>
                  <a:srgbClr val="D40050"/>
                </a:solidFill>
              </a:rPr>
              <a:t>Zeige: Hund!</a:t>
            </a:r>
          </a:p>
        </p:txBody>
      </p:sp>
      <p:sp>
        <p:nvSpPr>
          <p:cNvPr id="11" name="Textfeld 10">
            <a:extLst>
              <a:ext uri="{FF2B5EF4-FFF2-40B4-BE49-F238E27FC236}">
                <a16:creationId xmlns:a16="http://schemas.microsoft.com/office/drawing/2014/main" id="{74C9EF4E-EC49-4A84-BD3B-A47CDE9FA966}"/>
              </a:ext>
            </a:extLst>
          </p:cNvPr>
          <p:cNvSpPr txBox="1"/>
          <p:nvPr/>
        </p:nvSpPr>
        <p:spPr>
          <a:xfrm>
            <a:off x="4535278" y="5337631"/>
            <a:ext cx="3281101" cy="923330"/>
          </a:xfrm>
          <a:prstGeom prst="rect">
            <a:avLst/>
          </a:prstGeom>
          <a:noFill/>
        </p:spPr>
        <p:txBody>
          <a:bodyPr wrap="square">
            <a:spAutoFit/>
          </a:bodyPr>
          <a:lstStyle/>
          <a:p>
            <a:pPr algn="r"/>
            <a:r>
              <a:rPr lang="de-DE" dirty="0"/>
              <a:t>Sprachverständnis Wortebene ankreuzen: </a:t>
            </a:r>
            <a:br>
              <a:rPr lang="de-DE" dirty="0"/>
            </a:br>
            <a:r>
              <a:rPr lang="de-DE" dirty="0">
                <a:solidFill>
                  <a:srgbClr val="D40050"/>
                </a:solidFill>
              </a:rPr>
              <a:t>Wo ist: Hut? Kreuze an!</a:t>
            </a:r>
          </a:p>
        </p:txBody>
      </p:sp>
      <p:pic>
        <p:nvPicPr>
          <p:cNvPr id="8" name="Grafik 7">
            <a:extLst>
              <a:ext uri="{FF2B5EF4-FFF2-40B4-BE49-F238E27FC236}">
                <a16:creationId xmlns:a16="http://schemas.microsoft.com/office/drawing/2014/main" id="{87F52269-7EBC-47E4-BD63-97EA171906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01836" y="216611"/>
            <a:ext cx="835777" cy="835777"/>
          </a:xfrm>
          <a:prstGeom prst="rect">
            <a:avLst/>
          </a:prstGeom>
          <a:ln>
            <a:noFill/>
          </a:ln>
          <a:effectLst/>
        </p:spPr>
      </p:pic>
    </p:spTree>
    <p:extLst>
      <p:ext uri="{BB962C8B-B14F-4D97-AF65-F5344CB8AC3E}">
        <p14:creationId xmlns:p14="http://schemas.microsoft.com/office/powerpoint/2010/main" val="3931677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3FD6E6-6B6A-48AB-A430-BAB9EC880D4A}"/>
              </a:ext>
            </a:extLst>
          </p:cNvPr>
          <p:cNvSpPr>
            <a:spLocks noGrp="1"/>
          </p:cNvSpPr>
          <p:nvPr>
            <p:ph type="title"/>
          </p:nvPr>
        </p:nvSpPr>
        <p:spPr/>
        <p:txBody>
          <a:bodyPr>
            <a:normAutofit/>
          </a:bodyPr>
          <a:lstStyle/>
          <a:p>
            <a:r>
              <a:rPr lang="de-DE" sz="3600" dirty="0"/>
              <a:t>Leseverständnis – Rechtschreiben – aktiver Wortschatz</a:t>
            </a:r>
          </a:p>
        </p:txBody>
      </p:sp>
      <p:sp>
        <p:nvSpPr>
          <p:cNvPr id="15" name="Fußzeilenplatzhalter 14">
            <a:extLst>
              <a:ext uri="{FF2B5EF4-FFF2-40B4-BE49-F238E27FC236}">
                <a16:creationId xmlns:a16="http://schemas.microsoft.com/office/drawing/2014/main" id="{278CF57A-D724-4B4B-8BAF-F97C4E394A05}"/>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4" name="Grafik 3">
            <a:extLst>
              <a:ext uri="{FF2B5EF4-FFF2-40B4-BE49-F238E27FC236}">
                <a16:creationId xmlns:a16="http://schemas.microsoft.com/office/drawing/2014/main" id="{CC4F7DA1-9364-4DE7-B7BB-DAF2C64786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362254"/>
            <a:ext cx="2921000" cy="4133491"/>
          </a:xfrm>
          <a:prstGeom prst="rect">
            <a:avLst/>
          </a:prstGeom>
        </p:spPr>
      </p:pic>
      <p:pic>
        <p:nvPicPr>
          <p:cNvPr id="6" name="Grafik 5">
            <a:extLst>
              <a:ext uri="{FF2B5EF4-FFF2-40B4-BE49-F238E27FC236}">
                <a16:creationId xmlns:a16="http://schemas.microsoft.com/office/drawing/2014/main" id="{DDC0AD4E-9761-4AC9-B16A-FA192057B4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2965" y="1362254"/>
            <a:ext cx="2921000" cy="4133490"/>
          </a:xfrm>
          <a:prstGeom prst="rect">
            <a:avLst/>
          </a:prstGeom>
        </p:spPr>
      </p:pic>
      <p:pic>
        <p:nvPicPr>
          <p:cNvPr id="8" name="Grafik 7" descr="Ein Bild, das Text, Weiße Ware enthält.&#10;&#10;Automatisch generierte Beschreibung">
            <a:extLst>
              <a:ext uri="{FF2B5EF4-FFF2-40B4-BE49-F238E27FC236}">
                <a16:creationId xmlns:a16="http://schemas.microsoft.com/office/drawing/2014/main" id="{056AD4A8-80E7-4BF3-A09C-0B5F4335F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7730" y="1362253"/>
            <a:ext cx="2921000" cy="4133491"/>
          </a:xfrm>
          <a:prstGeom prst="rect">
            <a:avLst/>
          </a:prstGeom>
        </p:spPr>
      </p:pic>
      <p:sp>
        <p:nvSpPr>
          <p:cNvPr id="10" name="Textfeld 9">
            <a:extLst>
              <a:ext uri="{FF2B5EF4-FFF2-40B4-BE49-F238E27FC236}">
                <a16:creationId xmlns:a16="http://schemas.microsoft.com/office/drawing/2014/main" id="{4162FF40-98EB-4BAC-9E95-5CA286AE03D2}"/>
              </a:ext>
            </a:extLst>
          </p:cNvPr>
          <p:cNvSpPr txBox="1"/>
          <p:nvPr/>
        </p:nvSpPr>
        <p:spPr>
          <a:xfrm>
            <a:off x="895467" y="5291148"/>
            <a:ext cx="2921000" cy="923330"/>
          </a:xfrm>
          <a:prstGeom prst="rect">
            <a:avLst/>
          </a:prstGeom>
          <a:noFill/>
        </p:spPr>
        <p:txBody>
          <a:bodyPr wrap="square">
            <a:spAutoFit/>
          </a:bodyPr>
          <a:lstStyle/>
          <a:p>
            <a:r>
              <a:rPr lang="de-DE" dirty="0"/>
              <a:t>Leseverständnis Wortebene ankreuzen: </a:t>
            </a:r>
          </a:p>
          <a:p>
            <a:r>
              <a:rPr lang="de-DE" dirty="0" err="1">
                <a:solidFill>
                  <a:srgbClr val="D40050"/>
                </a:solidFill>
              </a:rPr>
              <a:t>Lies</a:t>
            </a:r>
            <a:r>
              <a:rPr lang="de-DE" dirty="0">
                <a:solidFill>
                  <a:srgbClr val="D40050"/>
                </a:solidFill>
              </a:rPr>
              <a:t>! Kreuze richtig an!</a:t>
            </a:r>
          </a:p>
        </p:txBody>
      </p:sp>
      <p:sp>
        <p:nvSpPr>
          <p:cNvPr id="12" name="Textfeld 11">
            <a:extLst>
              <a:ext uri="{FF2B5EF4-FFF2-40B4-BE49-F238E27FC236}">
                <a16:creationId xmlns:a16="http://schemas.microsoft.com/office/drawing/2014/main" id="{E4A3C858-C36C-4368-A1D8-8548B7188ABF}"/>
              </a:ext>
            </a:extLst>
          </p:cNvPr>
          <p:cNvSpPr txBox="1"/>
          <p:nvPr/>
        </p:nvSpPr>
        <p:spPr>
          <a:xfrm>
            <a:off x="4400232" y="5291148"/>
            <a:ext cx="2921000" cy="923330"/>
          </a:xfrm>
          <a:prstGeom prst="rect">
            <a:avLst/>
          </a:prstGeom>
          <a:noFill/>
        </p:spPr>
        <p:txBody>
          <a:bodyPr wrap="square">
            <a:spAutoFit/>
          </a:bodyPr>
          <a:lstStyle/>
          <a:p>
            <a:r>
              <a:rPr lang="de-DE" dirty="0"/>
              <a:t>Rechtschreiben – aktiver Wortschatz schreiben: </a:t>
            </a:r>
            <a:r>
              <a:rPr lang="de-DE" dirty="0">
                <a:solidFill>
                  <a:srgbClr val="D40050"/>
                </a:solidFill>
              </a:rPr>
              <a:t>Schreibe das Wort!</a:t>
            </a:r>
          </a:p>
        </p:txBody>
      </p:sp>
      <p:sp>
        <p:nvSpPr>
          <p:cNvPr id="14" name="Textfeld 13">
            <a:extLst>
              <a:ext uri="{FF2B5EF4-FFF2-40B4-BE49-F238E27FC236}">
                <a16:creationId xmlns:a16="http://schemas.microsoft.com/office/drawing/2014/main" id="{6DB07C17-F5BA-4C0C-AF24-53915CB8C87C}"/>
              </a:ext>
            </a:extLst>
          </p:cNvPr>
          <p:cNvSpPr txBox="1"/>
          <p:nvPr/>
        </p:nvSpPr>
        <p:spPr>
          <a:xfrm>
            <a:off x="7896000" y="5291148"/>
            <a:ext cx="6096000" cy="646331"/>
          </a:xfrm>
          <a:prstGeom prst="rect">
            <a:avLst/>
          </a:prstGeom>
          <a:noFill/>
        </p:spPr>
        <p:txBody>
          <a:bodyPr wrap="square">
            <a:spAutoFit/>
          </a:bodyPr>
          <a:lstStyle/>
          <a:p>
            <a:r>
              <a:rPr lang="de-DE" dirty="0"/>
              <a:t>Aktiver Wortschatz benennen: </a:t>
            </a:r>
          </a:p>
          <a:p>
            <a:r>
              <a:rPr lang="de-DE" dirty="0">
                <a:solidFill>
                  <a:srgbClr val="D40050"/>
                </a:solidFill>
              </a:rPr>
              <a:t>Was ist das? Das ist …</a:t>
            </a:r>
          </a:p>
        </p:txBody>
      </p:sp>
      <p:pic>
        <p:nvPicPr>
          <p:cNvPr id="11" name="Grafik 10">
            <a:extLst>
              <a:ext uri="{FF2B5EF4-FFF2-40B4-BE49-F238E27FC236}">
                <a16:creationId xmlns:a16="http://schemas.microsoft.com/office/drawing/2014/main" id="{C5D87BE1-901A-4E82-8C40-591FE1EC38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01836" y="216611"/>
            <a:ext cx="835777" cy="835777"/>
          </a:xfrm>
          <a:prstGeom prst="rect">
            <a:avLst/>
          </a:prstGeom>
          <a:ln>
            <a:noFill/>
          </a:ln>
          <a:effectLst/>
        </p:spPr>
      </p:pic>
    </p:spTree>
    <p:extLst>
      <p:ext uri="{BB962C8B-B14F-4D97-AF65-F5344CB8AC3E}">
        <p14:creationId xmlns:p14="http://schemas.microsoft.com/office/powerpoint/2010/main" val="20053576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89839">
            <a:off x="9141949" y="2731391"/>
            <a:ext cx="2126822" cy="2126822"/>
          </a:xfrm>
          <a:prstGeom prst="rect">
            <a:avLst/>
          </a:prstGeom>
        </p:spPr>
      </p:pic>
      <p:sp>
        <p:nvSpPr>
          <p:cNvPr id="3" name="Titel 2">
            <a:extLst>
              <a:ext uri="{FF2B5EF4-FFF2-40B4-BE49-F238E27FC236}">
                <a16:creationId xmlns:a16="http://schemas.microsoft.com/office/drawing/2014/main" id="{FBA1986A-64D7-48B8-80A3-53D7A78F6E5C}"/>
              </a:ext>
            </a:extLst>
          </p:cNvPr>
          <p:cNvSpPr>
            <a:spLocks noGrp="1"/>
          </p:cNvSpPr>
          <p:nvPr>
            <p:ph type="title"/>
          </p:nvPr>
        </p:nvSpPr>
        <p:spPr/>
        <p:txBody>
          <a:bodyPr/>
          <a:lstStyle/>
          <a:p>
            <a:r>
              <a:rPr lang="de-DE" dirty="0"/>
              <a:t>Computerspiel-Werkstatt</a:t>
            </a:r>
          </a:p>
        </p:txBody>
      </p:sp>
      <p:sp>
        <p:nvSpPr>
          <p:cNvPr id="4" name="Textplatzhalter 3">
            <a:extLst>
              <a:ext uri="{FF2B5EF4-FFF2-40B4-BE49-F238E27FC236}">
                <a16:creationId xmlns:a16="http://schemas.microsoft.com/office/drawing/2014/main" id="{3F46A681-067F-4FA6-81B6-8825E5F96DD0}"/>
              </a:ext>
            </a:extLst>
          </p:cNvPr>
          <p:cNvSpPr>
            <a:spLocks noGrp="1"/>
          </p:cNvSpPr>
          <p:nvPr>
            <p:ph type="body" idx="1"/>
          </p:nvPr>
        </p:nvSpPr>
        <p:spPr/>
        <p:txBody>
          <a:bodyPr/>
          <a:lstStyle/>
          <a:p>
            <a:endParaRPr lang="de-DE"/>
          </a:p>
        </p:txBody>
      </p:sp>
      <p:sp>
        <p:nvSpPr>
          <p:cNvPr id="2" name="Fußzeilenplatzhalter 1">
            <a:extLst>
              <a:ext uri="{FF2B5EF4-FFF2-40B4-BE49-F238E27FC236}">
                <a16:creationId xmlns:a16="http://schemas.microsoft.com/office/drawing/2014/main" id="{0135A92F-2737-4FB6-9B6A-DCB5E76A51B4}"/>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4085643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164" y="517269"/>
            <a:ext cx="1223332" cy="1223332"/>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47367">
            <a:off x="1285019" y="2167022"/>
            <a:ext cx="4418335" cy="3383016"/>
          </a:xfrm>
          <a:prstGeom prst="roundRect">
            <a:avLst>
              <a:gd name="adj" fmla="val 3333"/>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74782">
            <a:off x="6732177" y="2322964"/>
            <a:ext cx="4412502" cy="3383016"/>
          </a:xfrm>
          <a:prstGeom prst="roundRect">
            <a:avLst>
              <a:gd name="adj" fmla="val 3333"/>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14" name="Textfeld 13"/>
          <p:cNvSpPr txBox="1"/>
          <p:nvPr/>
        </p:nvSpPr>
        <p:spPr>
          <a:xfrm rot="21241239">
            <a:off x="2944317" y="5586254"/>
            <a:ext cx="1352230" cy="369332"/>
          </a:xfrm>
          <a:prstGeom prst="rect">
            <a:avLst/>
          </a:prstGeom>
          <a:noFill/>
        </p:spPr>
        <p:txBody>
          <a:bodyPr wrap="none" rtlCol="0">
            <a:spAutoFit/>
          </a:bodyPr>
          <a:lstStyle/>
          <a:p>
            <a:r>
              <a:rPr lang="de-DE" dirty="0"/>
              <a:t>Lautdetektiv</a:t>
            </a:r>
          </a:p>
        </p:txBody>
      </p:sp>
      <p:sp>
        <p:nvSpPr>
          <p:cNvPr id="15" name="Textfeld 14"/>
          <p:cNvSpPr txBox="1"/>
          <p:nvPr/>
        </p:nvSpPr>
        <p:spPr>
          <a:xfrm rot="393194">
            <a:off x="7829949" y="5755422"/>
            <a:ext cx="1520673" cy="369332"/>
          </a:xfrm>
          <a:prstGeom prst="rect">
            <a:avLst/>
          </a:prstGeom>
          <a:noFill/>
        </p:spPr>
        <p:txBody>
          <a:bodyPr wrap="none" rtlCol="0">
            <a:spAutoFit/>
          </a:bodyPr>
          <a:lstStyle/>
          <a:p>
            <a:r>
              <a:rPr lang="de-DE" dirty="0"/>
              <a:t>Zwillingspaare</a:t>
            </a:r>
          </a:p>
        </p:txBody>
      </p:sp>
      <p:sp>
        <p:nvSpPr>
          <p:cNvPr id="12" name="Textfeld 11"/>
          <p:cNvSpPr txBox="1"/>
          <p:nvPr/>
        </p:nvSpPr>
        <p:spPr>
          <a:xfrm>
            <a:off x="2116872" y="722599"/>
            <a:ext cx="4943148" cy="646331"/>
          </a:xfrm>
          <a:prstGeom prst="rect">
            <a:avLst/>
          </a:prstGeom>
          <a:noFill/>
        </p:spPr>
        <p:txBody>
          <a:bodyPr wrap="none" rtlCol="0">
            <a:spAutoFit/>
          </a:bodyPr>
          <a:lstStyle/>
          <a:p>
            <a:r>
              <a:rPr lang="de-DE" sz="3600" dirty="0">
                <a:latin typeface="Humanst521 BT" panose="020B0602020204020204" pitchFamily="34" charset="0"/>
              </a:rPr>
              <a:t>Computerspiel-Werkstatt</a:t>
            </a:r>
          </a:p>
        </p:txBody>
      </p:sp>
      <p:sp>
        <p:nvSpPr>
          <p:cNvPr id="2" name="Fußzeilenplatzhalter 1">
            <a:extLst>
              <a:ext uri="{FF2B5EF4-FFF2-40B4-BE49-F238E27FC236}">
                <a16:creationId xmlns:a16="http://schemas.microsoft.com/office/drawing/2014/main" id="{098E1456-56C0-45DF-BEDC-393173D65AF0}"/>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33132865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EF9F2-4C84-476A-9E70-66864A4E98F6}"/>
              </a:ext>
            </a:extLst>
          </p:cNvPr>
          <p:cNvSpPr>
            <a:spLocks noGrp="1"/>
          </p:cNvSpPr>
          <p:nvPr>
            <p:ph type="title"/>
          </p:nvPr>
        </p:nvSpPr>
        <p:spPr/>
        <p:txBody>
          <a:bodyPr/>
          <a:lstStyle/>
          <a:p>
            <a:r>
              <a:rPr lang="de-DE" dirty="0"/>
              <a:t>Verschiedene Spielformen</a:t>
            </a:r>
          </a:p>
        </p:txBody>
      </p:sp>
      <p:sp>
        <p:nvSpPr>
          <p:cNvPr id="24" name="Fußzeilenplatzhalter 23">
            <a:extLst>
              <a:ext uri="{FF2B5EF4-FFF2-40B4-BE49-F238E27FC236}">
                <a16:creationId xmlns:a16="http://schemas.microsoft.com/office/drawing/2014/main" id="{6B7A19DE-B9E3-44C5-8E1E-C556C772125A}"/>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14" name="Grafik 13">
            <a:extLst>
              <a:ext uri="{FF2B5EF4-FFF2-40B4-BE49-F238E27FC236}">
                <a16:creationId xmlns:a16="http://schemas.microsoft.com/office/drawing/2014/main" id="{80BB02E6-8B85-49C0-95F3-A3561A6573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550" y="1856241"/>
            <a:ext cx="2011363" cy="1497013"/>
          </a:xfrm>
          <a:prstGeom prst="rect">
            <a:avLst/>
          </a:prstGeom>
        </p:spPr>
      </p:pic>
      <p:pic>
        <p:nvPicPr>
          <p:cNvPr id="15" name="Grafik 14">
            <a:extLst>
              <a:ext uri="{FF2B5EF4-FFF2-40B4-BE49-F238E27FC236}">
                <a16:creationId xmlns:a16="http://schemas.microsoft.com/office/drawing/2014/main" id="{A8A1CF87-952D-4B15-A627-A202BB94F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0" y="3423104"/>
            <a:ext cx="2011363" cy="1497013"/>
          </a:xfrm>
          <a:prstGeom prst="rect">
            <a:avLst/>
          </a:prstGeom>
        </p:spPr>
      </p:pic>
      <p:pic>
        <p:nvPicPr>
          <p:cNvPr id="16" name="Grafik 15">
            <a:extLst>
              <a:ext uri="{FF2B5EF4-FFF2-40B4-BE49-F238E27FC236}">
                <a16:creationId xmlns:a16="http://schemas.microsoft.com/office/drawing/2014/main" id="{312EF8F1-E236-4719-814C-DF40FAD3BB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550" y="4988379"/>
            <a:ext cx="2011363" cy="1497013"/>
          </a:xfrm>
          <a:prstGeom prst="rect">
            <a:avLst/>
          </a:prstGeom>
        </p:spPr>
      </p:pic>
      <p:pic>
        <p:nvPicPr>
          <p:cNvPr id="17" name="Grafik 16">
            <a:extLst>
              <a:ext uri="{FF2B5EF4-FFF2-40B4-BE49-F238E27FC236}">
                <a16:creationId xmlns:a16="http://schemas.microsoft.com/office/drawing/2014/main" id="{AA6D7C7E-10BC-4519-BF49-AC850616FA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2762" y="1856241"/>
            <a:ext cx="3043238" cy="2282825"/>
          </a:xfrm>
          <a:prstGeom prst="rect">
            <a:avLst/>
          </a:prstGeom>
        </p:spPr>
      </p:pic>
      <p:pic>
        <p:nvPicPr>
          <p:cNvPr id="18" name="Grafik 17">
            <a:extLst>
              <a:ext uri="{FF2B5EF4-FFF2-40B4-BE49-F238E27FC236}">
                <a16:creationId xmlns:a16="http://schemas.microsoft.com/office/drawing/2014/main" id="{8E458468-8E39-483F-84AA-BEEE7E120B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2762" y="4208916"/>
            <a:ext cx="3043238" cy="2276475"/>
          </a:xfrm>
          <a:prstGeom prst="rect">
            <a:avLst/>
          </a:prstGeom>
        </p:spPr>
      </p:pic>
      <p:pic>
        <p:nvPicPr>
          <p:cNvPr id="19" name="Grafik 18" descr="Ein Bild, das Text enthält.&#10;&#10;Automatisch generierte Beschreibung">
            <a:extLst>
              <a:ext uri="{FF2B5EF4-FFF2-40B4-BE49-F238E27FC236}">
                <a16:creationId xmlns:a16="http://schemas.microsoft.com/office/drawing/2014/main" id="{C160E664-66B5-4C98-B17A-D741B34CBA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65850" y="1856241"/>
            <a:ext cx="2011363" cy="1497013"/>
          </a:xfrm>
          <a:prstGeom prst="rect">
            <a:avLst/>
          </a:prstGeom>
        </p:spPr>
      </p:pic>
      <p:pic>
        <p:nvPicPr>
          <p:cNvPr id="20" name="Grafik 19" descr="Ein Bild, das Text enthält.&#10;&#10;Automatisch generierte Beschreibung">
            <a:extLst>
              <a:ext uri="{FF2B5EF4-FFF2-40B4-BE49-F238E27FC236}">
                <a16:creationId xmlns:a16="http://schemas.microsoft.com/office/drawing/2014/main" id="{C861B34F-6A56-472F-AC62-039BDD6F54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5850" y="3423104"/>
            <a:ext cx="2011363" cy="1497013"/>
          </a:xfrm>
          <a:prstGeom prst="rect">
            <a:avLst/>
          </a:prstGeom>
        </p:spPr>
      </p:pic>
      <p:pic>
        <p:nvPicPr>
          <p:cNvPr id="21" name="Grafik 20">
            <a:extLst>
              <a:ext uri="{FF2B5EF4-FFF2-40B4-BE49-F238E27FC236}">
                <a16:creationId xmlns:a16="http://schemas.microsoft.com/office/drawing/2014/main" id="{BB69E6A1-CFB0-438C-A21C-98FE50DFEB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65850" y="4988379"/>
            <a:ext cx="2011363" cy="1497013"/>
          </a:xfrm>
          <a:prstGeom prst="rect">
            <a:avLst/>
          </a:prstGeom>
        </p:spPr>
      </p:pic>
      <p:pic>
        <p:nvPicPr>
          <p:cNvPr id="22" name="Grafik 21" descr="Ein Bild, das Text, Shoji, Gebäude enthält.&#10;&#10;Automatisch generierte Beschreibung">
            <a:extLst>
              <a:ext uri="{FF2B5EF4-FFF2-40B4-BE49-F238E27FC236}">
                <a16:creationId xmlns:a16="http://schemas.microsoft.com/office/drawing/2014/main" id="{DE724BF7-1C49-4006-8B84-3CC511A38FA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47062" y="1856241"/>
            <a:ext cx="3048000" cy="2278063"/>
          </a:xfrm>
          <a:prstGeom prst="rect">
            <a:avLst/>
          </a:prstGeom>
        </p:spPr>
      </p:pic>
      <p:pic>
        <p:nvPicPr>
          <p:cNvPr id="23" name="Grafik 22">
            <a:extLst>
              <a:ext uri="{FF2B5EF4-FFF2-40B4-BE49-F238E27FC236}">
                <a16:creationId xmlns:a16="http://schemas.microsoft.com/office/drawing/2014/main" id="{DC899816-FCF1-4A80-B427-C81EF9A5CDA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247062" y="4204154"/>
            <a:ext cx="3048000" cy="2279650"/>
          </a:xfrm>
          <a:prstGeom prst="rect">
            <a:avLst/>
          </a:prstGeom>
        </p:spPr>
      </p:pic>
      <p:pic>
        <p:nvPicPr>
          <p:cNvPr id="25" name="Grafik 24">
            <a:extLst>
              <a:ext uri="{FF2B5EF4-FFF2-40B4-BE49-F238E27FC236}">
                <a16:creationId xmlns:a16="http://schemas.microsoft.com/office/drawing/2014/main" id="{02669690-9CBB-4F19-BCF0-79712871306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933318" y="173159"/>
            <a:ext cx="922682" cy="922682"/>
          </a:xfrm>
          <a:prstGeom prst="rect">
            <a:avLst/>
          </a:prstGeom>
        </p:spPr>
      </p:pic>
    </p:spTree>
    <p:extLst>
      <p:ext uri="{BB962C8B-B14F-4D97-AF65-F5344CB8AC3E}">
        <p14:creationId xmlns:p14="http://schemas.microsoft.com/office/powerpoint/2010/main" val="9491465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194B4E-D9D1-4A9D-82D1-4DB81B86AE67}"/>
              </a:ext>
            </a:extLst>
          </p:cNvPr>
          <p:cNvSpPr>
            <a:spLocks noGrp="1"/>
          </p:cNvSpPr>
          <p:nvPr>
            <p:ph type="title"/>
          </p:nvPr>
        </p:nvSpPr>
        <p:spPr/>
        <p:txBody>
          <a:bodyPr/>
          <a:lstStyle/>
          <a:p>
            <a:r>
              <a:rPr lang="de-DE" dirty="0"/>
              <a:t>Unmittelbares Feedback</a:t>
            </a:r>
          </a:p>
        </p:txBody>
      </p:sp>
      <p:pic>
        <p:nvPicPr>
          <p:cNvPr id="4" name="Inhaltsplatzhalter 3">
            <a:extLst>
              <a:ext uri="{FF2B5EF4-FFF2-40B4-BE49-F238E27FC236}">
                <a16:creationId xmlns:a16="http://schemas.microsoft.com/office/drawing/2014/main" id="{16E0CBD6-7476-41BD-8179-DE6B97BCAEE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16000" y="1596722"/>
            <a:ext cx="5760000" cy="4413687"/>
          </a:xfrm>
          <a:prstGeom prst="roundRect">
            <a:avLst>
              <a:gd name="adj" fmla="val 3333"/>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6" name="Fußzeilenplatzhalter 5">
            <a:extLst>
              <a:ext uri="{FF2B5EF4-FFF2-40B4-BE49-F238E27FC236}">
                <a16:creationId xmlns:a16="http://schemas.microsoft.com/office/drawing/2014/main" id="{2C2245CE-543F-44DA-88E3-9E5E8E572274}"/>
              </a:ext>
            </a:extLst>
          </p:cNvPr>
          <p:cNvSpPr>
            <a:spLocks noGrp="1"/>
          </p:cNvSpPr>
          <p:nvPr>
            <p:ph type="ftr" sz="quarter" idx="11"/>
          </p:nvPr>
        </p:nvSpPr>
        <p:spPr/>
        <p:txBody>
          <a:bodyPr/>
          <a:lstStyle/>
          <a:p>
            <a:r>
              <a:rPr lang="de-DE"/>
              <a:t>CC-BY 4.0 Dr. Karin Reber, http://www.karin-reber.de - Bilder aus zabulo, http://www.paedalogis.com</a:t>
            </a:r>
          </a:p>
        </p:txBody>
      </p:sp>
      <p:sp>
        <p:nvSpPr>
          <p:cNvPr id="5" name="Freihandform: Form 4">
            <a:extLst>
              <a:ext uri="{FF2B5EF4-FFF2-40B4-BE49-F238E27FC236}">
                <a16:creationId xmlns:a16="http://schemas.microsoft.com/office/drawing/2014/main" id="{E04C2A3D-2B35-4A77-BBD3-3E0E518D22E0}"/>
              </a:ext>
            </a:extLst>
          </p:cNvPr>
          <p:cNvSpPr/>
          <p:nvPr/>
        </p:nvSpPr>
        <p:spPr>
          <a:xfrm>
            <a:off x="1776000" y="933890"/>
            <a:ext cx="2423886" cy="4413687"/>
          </a:xfrm>
          <a:custGeom>
            <a:avLst/>
            <a:gdLst>
              <a:gd name="connsiteX0" fmla="*/ 551543 w 2423886"/>
              <a:gd name="connsiteY0" fmla="*/ 0 h 4282337"/>
              <a:gd name="connsiteX1" fmla="*/ 595086 w 2423886"/>
              <a:gd name="connsiteY1" fmla="*/ 116115 h 4282337"/>
              <a:gd name="connsiteX2" fmla="*/ 624114 w 2423886"/>
              <a:gd name="connsiteY2" fmla="*/ 290286 h 4282337"/>
              <a:gd name="connsiteX3" fmla="*/ 609600 w 2423886"/>
              <a:gd name="connsiteY3" fmla="*/ 595086 h 4282337"/>
              <a:gd name="connsiteX4" fmla="*/ 580571 w 2423886"/>
              <a:gd name="connsiteY4" fmla="*/ 740229 h 4282337"/>
              <a:gd name="connsiteX5" fmla="*/ 566057 w 2423886"/>
              <a:gd name="connsiteY5" fmla="*/ 827315 h 4282337"/>
              <a:gd name="connsiteX6" fmla="*/ 551543 w 2423886"/>
              <a:gd name="connsiteY6" fmla="*/ 870858 h 4282337"/>
              <a:gd name="connsiteX7" fmla="*/ 537028 w 2423886"/>
              <a:gd name="connsiteY7" fmla="*/ 957943 h 4282337"/>
              <a:gd name="connsiteX8" fmla="*/ 522514 w 2423886"/>
              <a:gd name="connsiteY8" fmla="*/ 1001486 h 4282337"/>
              <a:gd name="connsiteX9" fmla="*/ 508000 w 2423886"/>
              <a:gd name="connsiteY9" fmla="*/ 1074058 h 4282337"/>
              <a:gd name="connsiteX10" fmla="*/ 478971 w 2423886"/>
              <a:gd name="connsiteY10" fmla="*/ 1132115 h 4282337"/>
              <a:gd name="connsiteX11" fmla="*/ 435428 w 2423886"/>
              <a:gd name="connsiteY11" fmla="*/ 1277258 h 4282337"/>
              <a:gd name="connsiteX12" fmla="*/ 391886 w 2423886"/>
              <a:gd name="connsiteY12" fmla="*/ 1335315 h 4282337"/>
              <a:gd name="connsiteX13" fmla="*/ 348343 w 2423886"/>
              <a:gd name="connsiteY13" fmla="*/ 1451429 h 4282337"/>
              <a:gd name="connsiteX14" fmla="*/ 319314 w 2423886"/>
              <a:gd name="connsiteY14" fmla="*/ 1524000 h 4282337"/>
              <a:gd name="connsiteX15" fmla="*/ 290286 w 2423886"/>
              <a:gd name="connsiteY15" fmla="*/ 1611086 h 4282337"/>
              <a:gd name="connsiteX16" fmla="*/ 232228 w 2423886"/>
              <a:gd name="connsiteY16" fmla="*/ 1727200 h 4282337"/>
              <a:gd name="connsiteX17" fmla="*/ 203200 w 2423886"/>
              <a:gd name="connsiteY17" fmla="*/ 1785258 h 4282337"/>
              <a:gd name="connsiteX18" fmla="*/ 188686 w 2423886"/>
              <a:gd name="connsiteY18" fmla="*/ 1828800 h 4282337"/>
              <a:gd name="connsiteX19" fmla="*/ 159657 w 2423886"/>
              <a:gd name="connsiteY19" fmla="*/ 1886858 h 4282337"/>
              <a:gd name="connsiteX20" fmla="*/ 101600 w 2423886"/>
              <a:gd name="connsiteY20" fmla="*/ 2017486 h 4282337"/>
              <a:gd name="connsiteX21" fmla="*/ 72571 w 2423886"/>
              <a:gd name="connsiteY21" fmla="*/ 2119086 h 4282337"/>
              <a:gd name="connsiteX22" fmla="*/ 58057 w 2423886"/>
              <a:gd name="connsiteY22" fmla="*/ 2177143 h 4282337"/>
              <a:gd name="connsiteX23" fmla="*/ 43543 w 2423886"/>
              <a:gd name="connsiteY23" fmla="*/ 2220686 h 4282337"/>
              <a:gd name="connsiteX24" fmla="*/ 0 w 2423886"/>
              <a:gd name="connsiteY24" fmla="*/ 2423886 h 4282337"/>
              <a:gd name="connsiteX25" fmla="*/ 14514 w 2423886"/>
              <a:gd name="connsiteY25" fmla="*/ 2815772 h 4282337"/>
              <a:gd name="connsiteX26" fmla="*/ 43543 w 2423886"/>
              <a:gd name="connsiteY26" fmla="*/ 2859315 h 4282337"/>
              <a:gd name="connsiteX27" fmla="*/ 58057 w 2423886"/>
              <a:gd name="connsiteY27" fmla="*/ 2917372 h 4282337"/>
              <a:gd name="connsiteX28" fmla="*/ 72571 w 2423886"/>
              <a:gd name="connsiteY28" fmla="*/ 2960915 h 4282337"/>
              <a:gd name="connsiteX29" fmla="*/ 130628 w 2423886"/>
              <a:gd name="connsiteY29" fmla="*/ 3106058 h 4282337"/>
              <a:gd name="connsiteX30" fmla="*/ 188686 w 2423886"/>
              <a:gd name="connsiteY30" fmla="*/ 3222172 h 4282337"/>
              <a:gd name="connsiteX31" fmla="*/ 246743 w 2423886"/>
              <a:gd name="connsiteY31" fmla="*/ 3352800 h 4282337"/>
              <a:gd name="connsiteX32" fmla="*/ 275771 w 2423886"/>
              <a:gd name="connsiteY32" fmla="*/ 3396343 h 4282337"/>
              <a:gd name="connsiteX33" fmla="*/ 304800 w 2423886"/>
              <a:gd name="connsiteY33" fmla="*/ 3454400 h 4282337"/>
              <a:gd name="connsiteX34" fmla="*/ 377371 w 2423886"/>
              <a:gd name="connsiteY34" fmla="*/ 3556000 h 4282337"/>
              <a:gd name="connsiteX35" fmla="*/ 406400 w 2423886"/>
              <a:gd name="connsiteY35" fmla="*/ 3599543 h 4282337"/>
              <a:gd name="connsiteX36" fmla="*/ 449943 w 2423886"/>
              <a:gd name="connsiteY36" fmla="*/ 3614058 h 4282337"/>
              <a:gd name="connsiteX37" fmla="*/ 478971 w 2423886"/>
              <a:gd name="connsiteY37" fmla="*/ 3657600 h 4282337"/>
              <a:gd name="connsiteX38" fmla="*/ 522514 w 2423886"/>
              <a:gd name="connsiteY38" fmla="*/ 3686629 h 4282337"/>
              <a:gd name="connsiteX39" fmla="*/ 595086 w 2423886"/>
              <a:gd name="connsiteY39" fmla="*/ 3730172 h 4282337"/>
              <a:gd name="connsiteX40" fmla="*/ 638628 w 2423886"/>
              <a:gd name="connsiteY40" fmla="*/ 3759200 h 4282337"/>
              <a:gd name="connsiteX41" fmla="*/ 696686 w 2423886"/>
              <a:gd name="connsiteY41" fmla="*/ 3802743 h 4282337"/>
              <a:gd name="connsiteX42" fmla="*/ 740228 w 2423886"/>
              <a:gd name="connsiteY42" fmla="*/ 3817258 h 4282337"/>
              <a:gd name="connsiteX43" fmla="*/ 856343 w 2423886"/>
              <a:gd name="connsiteY43" fmla="*/ 3860800 h 4282337"/>
              <a:gd name="connsiteX44" fmla="*/ 899886 w 2423886"/>
              <a:gd name="connsiteY44" fmla="*/ 3889829 h 4282337"/>
              <a:gd name="connsiteX45" fmla="*/ 1001486 w 2423886"/>
              <a:gd name="connsiteY45" fmla="*/ 3933372 h 4282337"/>
              <a:gd name="connsiteX46" fmla="*/ 1132114 w 2423886"/>
              <a:gd name="connsiteY46" fmla="*/ 4005943 h 4282337"/>
              <a:gd name="connsiteX47" fmla="*/ 1219200 w 2423886"/>
              <a:gd name="connsiteY47" fmla="*/ 4020458 h 4282337"/>
              <a:gd name="connsiteX48" fmla="*/ 1335314 w 2423886"/>
              <a:gd name="connsiteY48" fmla="*/ 4049486 h 4282337"/>
              <a:gd name="connsiteX49" fmla="*/ 1451428 w 2423886"/>
              <a:gd name="connsiteY49" fmla="*/ 4107543 h 4282337"/>
              <a:gd name="connsiteX50" fmla="*/ 1524000 w 2423886"/>
              <a:gd name="connsiteY50" fmla="*/ 4122058 h 4282337"/>
              <a:gd name="connsiteX51" fmla="*/ 1640114 w 2423886"/>
              <a:gd name="connsiteY51" fmla="*/ 4165600 h 4282337"/>
              <a:gd name="connsiteX52" fmla="*/ 1712686 w 2423886"/>
              <a:gd name="connsiteY52" fmla="*/ 4180115 h 4282337"/>
              <a:gd name="connsiteX53" fmla="*/ 1901371 w 2423886"/>
              <a:gd name="connsiteY53" fmla="*/ 4223658 h 4282337"/>
              <a:gd name="connsiteX54" fmla="*/ 2017486 w 2423886"/>
              <a:gd name="connsiteY54" fmla="*/ 4238172 h 4282337"/>
              <a:gd name="connsiteX55" fmla="*/ 2423886 w 2423886"/>
              <a:gd name="connsiteY55" fmla="*/ 4281715 h 428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23886" h="4282337">
                <a:moveTo>
                  <a:pt x="551543" y="0"/>
                </a:moveTo>
                <a:cubicBezTo>
                  <a:pt x="555251" y="9270"/>
                  <a:pt x="590537" y="93369"/>
                  <a:pt x="595086" y="116115"/>
                </a:cubicBezTo>
                <a:cubicBezTo>
                  <a:pt x="606629" y="173830"/>
                  <a:pt x="624114" y="290286"/>
                  <a:pt x="624114" y="290286"/>
                </a:cubicBezTo>
                <a:cubicBezTo>
                  <a:pt x="619276" y="391886"/>
                  <a:pt x="619398" y="493844"/>
                  <a:pt x="609600" y="595086"/>
                </a:cubicBezTo>
                <a:cubicBezTo>
                  <a:pt x="604847" y="644196"/>
                  <a:pt x="588682" y="691561"/>
                  <a:pt x="580571" y="740229"/>
                </a:cubicBezTo>
                <a:cubicBezTo>
                  <a:pt x="575733" y="769258"/>
                  <a:pt x="572441" y="798587"/>
                  <a:pt x="566057" y="827315"/>
                </a:cubicBezTo>
                <a:cubicBezTo>
                  <a:pt x="562738" y="842250"/>
                  <a:pt x="554862" y="855923"/>
                  <a:pt x="551543" y="870858"/>
                </a:cubicBezTo>
                <a:cubicBezTo>
                  <a:pt x="545159" y="899586"/>
                  <a:pt x="543412" y="929215"/>
                  <a:pt x="537028" y="957943"/>
                </a:cubicBezTo>
                <a:cubicBezTo>
                  <a:pt x="533709" y="972878"/>
                  <a:pt x="526225" y="986643"/>
                  <a:pt x="522514" y="1001486"/>
                </a:cubicBezTo>
                <a:cubicBezTo>
                  <a:pt x="516531" y="1025419"/>
                  <a:pt x="515801" y="1050654"/>
                  <a:pt x="508000" y="1074058"/>
                </a:cubicBezTo>
                <a:cubicBezTo>
                  <a:pt x="501158" y="1094584"/>
                  <a:pt x="488647" y="1112763"/>
                  <a:pt x="478971" y="1132115"/>
                </a:cubicBezTo>
                <a:cubicBezTo>
                  <a:pt x="467257" y="1190685"/>
                  <a:pt x="465265" y="1223550"/>
                  <a:pt x="435428" y="1277258"/>
                </a:cubicBezTo>
                <a:cubicBezTo>
                  <a:pt x="423680" y="1298404"/>
                  <a:pt x="406400" y="1315963"/>
                  <a:pt x="391886" y="1335315"/>
                </a:cubicBezTo>
                <a:cubicBezTo>
                  <a:pt x="363882" y="1475326"/>
                  <a:pt x="398174" y="1351768"/>
                  <a:pt x="348343" y="1451429"/>
                </a:cubicBezTo>
                <a:cubicBezTo>
                  <a:pt x="336691" y="1474732"/>
                  <a:pt x="328218" y="1499515"/>
                  <a:pt x="319314" y="1524000"/>
                </a:cubicBezTo>
                <a:cubicBezTo>
                  <a:pt x="308857" y="1552757"/>
                  <a:pt x="307259" y="1585626"/>
                  <a:pt x="290286" y="1611086"/>
                </a:cubicBezTo>
                <a:cubicBezTo>
                  <a:pt x="238883" y="1688190"/>
                  <a:pt x="279568" y="1620684"/>
                  <a:pt x="232228" y="1727200"/>
                </a:cubicBezTo>
                <a:cubicBezTo>
                  <a:pt x="223441" y="1746972"/>
                  <a:pt x="211723" y="1765371"/>
                  <a:pt x="203200" y="1785258"/>
                </a:cubicBezTo>
                <a:cubicBezTo>
                  <a:pt x="197173" y="1799320"/>
                  <a:pt x="194713" y="1814738"/>
                  <a:pt x="188686" y="1828800"/>
                </a:cubicBezTo>
                <a:cubicBezTo>
                  <a:pt x="180163" y="1848687"/>
                  <a:pt x="167693" y="1866769"/>
                  <a:pt x="159657" y="1886858"/>
                </a:cubicBezTo>
                <a:cubicBezTo>
                  <a:pt x="107839" y="2016401"/>
                  <a:pt x="157448" y="1933712"/>
                  <a:pt x="101600" y="2017486"/>
                </a:cubicBezTo>
                <a:cubicBezTo>
                  <a:pt x="56227" y="2198980"/>
                  <a:pt x="114216" y="1973330"/>
                  <a:pt x="72571" y="2119086"/>
                </a:cubicBezTo>
                <a:cubicBezTo>
                  <a:pt x="67091" y="2138266"/>
                  <a:pt x="63537" y="2157963"/>
                  <a:pt x="58057" y="2177143"/>
                </a:cubicBezTo>
                <a:cubicBezTo>
                  <a:pt x="53854" y="2191854"/>
                  <a:pt x="47746" y="2205975"/>
                  <a:pt x="43543" y="2220686"/>
                </a:cubicBezTo>
                <a:cubicBezTo>
                  <a:pt x="25885" y="2282489"/>
                  <a:pt x="11116" y="2368307"/>
                  <a:pt x="0" y="2423886"/>
                </a:cubicBezTo>
                <a:cubicBezTo>
                  <a:pt x="4838" y="2554515"/>
                  <a:pt x="1507" y="2685703"/>
                  <a:pt x="14514" y="2815772"/>
                </a:cubicBezTo>
                <a:cubicBezTo>
                  <a:pt x="16250" y="2833130"/>
                  <a:pt x="36671" y="2843281"/>
                  <a:pt x="43543" y="2859315"/>
                </a:cubicBezTo>
                <a:cubicBezTo>
                  <a:pt x="51401" y="2877650"/>
                  <a:pt x="52577" y="2898192"/>
                  <a:pt x="58057" y="2917372"/>
                </a:cubicBezTo>
                <a:cubicBezTo>
                  <a:pt x="62260" y="2932083"/>
                  <a:pt x="67079" y="2946635"/>
                  <a:pt x="72571" y="2960915"/>
                </a:cubicBezTo>
                <a:cubicBezTo>
                  <a:pt x="91277" y="3009550"/>
                  <a:pt x="107324" y="3059451"/>
                  <a:pt x="130628" y="3106058"/>
                </a:cubicBezTo>
                <a:cubicBezTo>
                  <a:pt x="149981" y="3144763"/>
                  <a:pt x="172615" y="3181994"/>
                  <a:pt x="188686" y="3222172"/>
                </a:cubicBezTo>
                <a:cubicBezTo>
                  <a:pt x="209424" y="3274018"/>
                  <a:pt x="219620" y="3305334"/>
                  <a:pt x="246743" y="3352800"/>
                </a:cubicBezTo>
                <a:cubicBezTo>
                  <a:pt x="255398" y="3367946"/>
                  <a:pt x="267116" y="3381197"/>
                  <a:pt x="275771" y="3396343"/>
                </a:cubicBezTo>
                <a:cubicBezTo>
                  <a:pt x="286506" y="3415129"/>
                  <a:pt x="294065" y="3435614"/>
                  <a:pt x="304800" y="3454400"/>
                </a:cubicBezTo>
                <a:cubicBezTo>
                  <a:pt x="324350" y="3488613"/>
                  <a:pt x="355113" y="3524839"/>
                  <a:pt x="377371" y="3556000"/>
                </a:cubicBezTo>
                <a:cubicBezTo>
                  <a:pt x="387510" y="3570195"/>
                  <a:pt x="392778" y="3588646"/>
                  <a:pt x="406400" y="3599543"/>
                </a:cubicBezTo>
                <a:cubicBezTo>
                  <a:pt x="418347" y="3609101"/>
                  <a:pt x="435429" y="3609220"/>
                  <a:pt x="449943" y="3614058"/>
                </a:cubicBezTo>
                <a:cubicBezTo>
                  <a:pt x="459619" y="3628572"/>
                  <a:pt x="466636" y="3645265"/>
                  <a:pt x="478971" y="3657600"/>
                </a:cubicBezTo>
                <a:cubicBezTo>
                  <a:pt x="491306" y="3669935"/>
                  <a:pt x="507721" y="3677384"/>
                  <a:pt x="522514" y="3686629"/>
                </a:cubicBezTo>
                <a:cubicBezTo>
                  <a:pt x="546437" y="3701581"/>
                  <a:pt x="571163" y="3715220"/>
                  <a:pt x="595086" y="3730172"/>
                </a:cubicBezTo>
                <a:cubicBezTo>
                  <a:pt x="609878" y="3739417"/>
                  <a:pt x="624433" y="3749061"/>
                  <a:pt x="638628" y="3759200"/>
                </a:cubicBezTo>
                <a:cubicBezTo>
                  <a:pt x="658313" y="3773261"/>
                  <a:pt x="675683" y="3790741"/>
                  <a:pt x="696686" y="3802743"/>
                </a:cubicBezTo>
                <a:cubicBezTo>
                  <a:pt x="709969" y="3810334"/>
                  <a:pt x="726166" y="3811231"/>
                  <a:pt x="740228" y="3817258"/>
                </a:cubicBezTo>
                <a:cubicBezTo>
                  <a:pt x="846479" y="3862794"/>
                  <a:pt x="749313" y="3834043"/>
                  <a:pt x="856343" y="3860800"/>
                </a:cubicBezTo>
                <a:cubicBezTo>
                  <a:pt x="870857" y="3870476"/>
                  <a:pt x="884284" y="3882028"/>
                  <a:pt x="899886" y="3889829"/>
                </a:cubicBezTo>
                <a:cubicBezTo>
                  <a:pt x="1062737" y="3971255"/>
                  <a:pt x="790040" y="3812546"/>
                  <a:pt x="1001486" y="3933372"/>
                </a:cubicBezTo>
                <a:cubicBezTo>
                  <a:pt x="1061617" y="3967733"/>
                  <a:pt x="1048803" y="3978172"/>
                  <a:pt x="1132114" y="4005943"/>
                </a:cubicBezTo>
                <a:cubicBezTo>
                  <a:pt x="1160033" y="4015249"/>
                  <a:pt x="1190424" y="4014292"/>
                  <a:pt x="1219200" y="4020458"/>
                </a:cubicBezTo>
                <a:cubicBezTo>
                  <a:pt x="1258210" y="4028817"/>
                  <a:pt x="1335314" y="4049486"/>
                  <a:pt x="1335314" y="4049486"/>
                </a:cubicBezTo>
                <a:cubicBezTo>
                  <a:pt x="1384327" y="4082162"/>
                  <a:pt x="1386868" y="4088175"/>
                  <a:pt x="1451428" y="4107543"/>
                </a:cubicBezTo>
                <a:cubicBezTo>
                  <a:pt x="1475057" y="4114632"/>
                  <a:pt x="1500421" y="4114803"/>
                  <a:pt x="1524000" y="4122058"/>
                </a:cubicBezTo>
                <a:cubicBezTo>
                  <a:pt x="1563509" y="4134214"/>
                  <a:pt x="1600605" y="4153444"/>
                  <a:pt x="1640114" y="4165600"/>
                </a:cubicBezTo>
                <a:cubicBezTo>
                  <a:pt x="1663693" y="4172855"/>
                  <a:pt x="1688753" y="4174132"/>
                  <a:pt x="1712686" y="4180115"/>
                </a:cubicBezTo>
                <a:cubicBezTo>
                  <a:pt x="1833466" y="4210311"/>
                  <a:pt x="1643087" y="4191373"/>
                  <a:pt x="1901371" y="4223658"/>
                </a:cubicBezTo>
                <a:cubicBezTo>
                  <a:pt x="1940076" y="4228496"/>
                  <a:pt x="1978970" y="4232009"/>
                  <a:pt x="2017486" y="4238172"/>
                </a:cubicBezTo>
                <a:cubicBezTo>
                  <a:pt x="2347435" y="4290964"/>
                  <a:pt x="2161085" y="4281715"/>
                  <a:pt x="2423886" y="4281715"/>
                </a:cubicBezTo>
              </a:path>
            </a:pathLst>
          </a:custGeom>
          <a:noFill/>
          <a:ln w="76200">
            <a:solidFill>
              <a:srgbClr val="D40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E1A3E9B5-2811-41A6-AF16-572C90FCCA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3318" y="173159"/>
            <a:ext cx="922682" cy="922682"/>
          </a:xfrm>
          <a:prstGeom prst="rect">
            <a:avLst/>
          </a:prstGeom>
        </p:spPr>
      </p:pic>
    </p:spTree>
    <p:extLst>
      <p:ext uri="{BB962C8B-B14F-4D97-AF65-F5344CB8AC3E}">
        <p14:creationId xmlns:p14="http://schemas.microsoft.com/office/powerpoint/2010/main" val="5330347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C03D10-56D0-4E03-A0CB-6B631CA52C09}"/>
              </a:ext>
            </a:extLst>
          </p:cNvPr>
          <p:cNvSpPr>
            <a:spLocks noGrp="1"/>
          </p:cNvSpPr>
          <p:nvPr>
            <p:ph type="title"/>
          </p:nvPr>
        </p:nvSpPr>
        <p:spPr/>
        <p:txBody>
          <a:bodyPr/>
          <a:lstStyle/>
          <a:p>
            <a:r>
              <a:rPr lang="de-DE" dirty="0"/>
              <a:t>Fertig – Sprechen – weiter!</a:t>
            </a:r>
          </a:p>
        </p:txBody>
      </p:sp>
      <p:sp>
        <p:nvSpPr>
          <p:cNvPr id="9" name="Fußzeilenplatzhalter 8">
            <a:extLst>
              <a:ext uri="{FF2B5EF4-FFF2-40B4-BE49-F238E27FC236}">
                <a16:creationId xmlns:a16="http://schemas.microsoft.com/office/drawing/2014/main" id="{5D156318-8A12-4AE7-A76D-5793E747F33A}"/>
              </a:ext>
            </a:extLst>
          </p:cNvPr>
          <p:cNvSpPr>
            <a:spLocks noGrp="1"/>
          </p:cNvSpPr>
          <p:nvPr>
            <p:ph type="ftr" sz="quarter" idx="11"/>
          </p:nvPr>
        </p:nvSpPr>
        <p:spPr/>
        <p:txBody>
          <a:bodyPr/>
          <a:lstStyle/>
          <a:p>
            <a:r>
              <a:rPr lang="de-DE"/>
              <a:t>CC-BY 4.0 Dr. Karin Reber, http://www.karin-reber.de - Bilder aus zabulo, http://www.paedalogis.com</a:t>
            </a:r>
          </a:p>
        </p:txBody>
      </p:sp>
      <p:pic>
        <p:nvPicPr>
          <p:cNvPr id="4" name="Grafik 3">
            <a:extLst>
              <a:ext uri="{FF2B5EF4-FFF2-40B4-BE49-F238E27FC236}">
                <a16:creationId xmlns:a16="http://schemas.microsoft.com/office/drawing/2014/main" id="{2698CABA-E894-4AFD-8DD7-13E226DC2CB6}"/>
              </a:ext>
            </a:extLst>
          </p:cNvPr>
          <p:cNvPicPr>
            <a:picLocks noChangeAspect="1"/>
          </p:cNvPicPr>
          <p:nvPr/>
        </p:nvPicPr>
        <p:blipFill>
          <a:blip r:embed="rId3"/>
          <a:stretch>
            <a:fillRect/>
          </a:stretch>
        </p:blipFill>
        <p:spPr>
          <a:xfrm>
            <a:off x="7573694" y="2263419"/>
            <a:ext cx="2879351" cy="2807367"/>
          </a:xfrm>
          <a:prstGeom prst="rect">
            <a:avLst/>
          </a:prstGeom>
        </p:spPr>
      </p:pic>
      <p:pic>
        <p:nvPicPr>
          <p:cNvPr id="6" name="Grafik 5">
            <a:extLst>
              <a:ext uri="{FF2B5EF4-FFF2-40B4-BE49-F238E27FC236}">
                <a16:creationId xmlns:a16="http://schemas.microsoft.com/office/drawing/2014/main" id="{099178F2-779B-4AFA-B5C4-19DBAB774E53}"/>
              </a:ext>
            </a:extLst>
          </p:cNvPr>
          <p:cNvPicPr>
            <a:picLocks noChangeAspect="1"/>
          </p:cNvPicPr>
          <p:nvPr/>
        </p:nvPicPr>
        <p:blipFill>
          <a:blip r:embed="rId4"/>
          <a:stretch>
            <a:fillRect/>
          </a:stretch>
        </p:blipFill>
        <p:spPr>
          <a:xfrm>
            <a:off x="981449" y="2263419"/>
            <a:ext cx="3008086" cy="3058643"/>
          </a:xfrm>
          <a:prstGeom prst="rect">
            <a:avLst/>
          </a:prstGeom>
        </p:spPr>
      </p:pic>
      <p:pic>
        <p:nvPicPr>
          <p:cNvPr id="7" name="Grafik 6">
            <a:extLst>
              <a:ext uri="{FF2B5EF4-FFF2-40B4-BE49-F238E27FC236}">
                <a16:creationId xmlns:a16="http://schemas.microsoft.com/office/drawing/2014/main" id="{2DF8924D-3A0B-4341-BAF7-453F0D34CD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3318" y="173159"/>
            <a:ext cx="922682" cy="922682"/>
          </a:xfrm>
          <a:prstGeom prst="rect">
            <a:avLst/>
          </a:prstGeom>
        </p:spPr>
      </p:pic>
    </p:spTree>
    <p:extLst>
      <p:ext uri="{BB962C8B-B14F-4D97-AF65-F5344CB8AC3E}">
        <p14:creationId xmlns:p14="http://schemas.microsoft.com/office/powerpoint/2010/main" val="2621579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8AB9E-94C4-4BED-8634-18C55431FE4C}"/>
              </a:ext>
            </a:extLst>
          </p:cNvPr>
          <p:cNvSpPr>
            <a:spLocks noGrp="1"/>
          </p:cNvSpPr>
          <p:nvPr>
            <p:ph type="title"/>
          </p:nvPr>
        </p:nvSpPr>
        <p:spPr/>
        <p:txBody>
          <a:bodyPr/>
          <a:lstStyle/>
          <a:p>
            <a:r>
              <a:rPr lang="de-DE" dirty="0"/>
              <a:t>App am iPad (iOS)</a:t>
            </a:r>
          </a:p>
        </p:txBody>
      </p:sp>
      <p:sp>
        <p:nvSpPr>
          <p:cNvPr id="3" name="Textplatzhalter 2">
            <a:extLst>
              <a:ext uri="{FF2B5EF4-FFF2-40B4-BE49-F238E27FC236}">
                <a16:creationId xmlns:a16="http://schemas.microsoft.com/office/drawing/2014/main" id="{D065BC43-CD8B-408E-AAFF-3A89D36BA0E4}"/>
              </a:ext>
            </a:extLst>
          </p:cNvPr>
          <p:cNvSpPr>
            <a:spLocks noGrp="1"/>
          </p:cNvSpPr>
          <p:nvPr>
            <p:ph type="body" idx="1"/>
          </p:nvPr>
        </p:nvSpPr>
        <p:spPr/>
        <p:txBody>
          <a:bodyPr/>
          <a:lstStyle/>
          <a:p>
            <a:r>
              <a:rPr lang="de-DE" dirty="0"/>
              <a:t>Besonderheiten</a:t>
            </a:r>
          </a:p>
        </p:txBody>
      </p:sp>
      <p:sp>
        <p:nvSpPr>
          <p:cNvPr id="4" name="Fußzeilenplatzhalter 3">
            <a:extLst>
              <a:ext uri="{FF2B5EF4-FFF2-40B4-BE49-F238E27FC236}">
                <a16:creationId xmlns:a16="http://schemas.microsoft.com/office/drawing/2014/main" id="{DEC9640A-7F13-40E7-ADA6-CC3A84772FC9}"/>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18207255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feil: gestreift nach rechts 19">
            <a:extLst>
              <a:ext uri="{FF2B5EF4-FFF2-40B4-BE49-F238E27FC236}">
                <a16:creationId xmlns:a16="http://schemas.microsoft.com/office/drawing/2014/main" id="{9CD91E8D-837E-4BF8-BC2B-0E43EC0A761B}"/>
              </a:ext>
            </a:extLst>
          </p:cNvPr>
          <p:cNvSpPr/>
          <p:nvPr/>
        </p:nvSpPr>
        <p:spPr>
          <a:xfrm>
            <a:off x="0" y="2036506"/>
            <a:ext cx="12216000" cy="3128749"/>
          </a:xfrm>
          <a:prstGeom prst="stripedRightArrow">
            <a:avLst/>
          </a:prstGeom>
          <a:solidFill>
            <a:schemeClr val="accent3">
              <a:lumMod val="20000"/>
              <a:lumOff val="80000"/>
            </a:schemeClr>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a:p>
        </p:txBody>
      </p:sp>
      <p:sp>
        <p:nvSpPr>
          <p:cNvPr id="2" name="Titel 1">
            <a:extLst>
              <a:ext uri="{FF2B5EF4-FFF2-40B4-BE49-F238E27FC236}">
                <a16:creationId xmlns:a16="http://schemas.microsoft.com/office/drawing/2014/main" id="{BF60BA5A-2FD9-49AC-8F1F-15A92F5C65A6}"/>
              </a:ext>
            </a:extLst>
          </p:cNvPr>
          <p:cNvSpPr>
            <a:spLocks noGrp="1"/>
          </p:cNvSpPr>
          <p:nvPr>
            <p:ph type="title"/>
          </p:nvPr>
        </p:nvSpPr>
        <p:spPr/>
        <p:txBody>
          <a:bodyPr/>
          <a:lstStyle/>
          <a:p>
            <a:r>
              <a:rPr lang="de-DE" dirty="0"/>
              <a:t>Teilen von Spielen per QR-Code: Workflow</a:t>
            </a:r>
          </a:p>
        </p:txBody>
      </p:sp>
      <p:pic>
        <p:nvPicPr>
          <p:cNvPr id="7" name="Inhaltsplatzhalter 6">
            <a:extLst>
              <a:ext uri="{FF2B5EF4-FFF2-40B4-BE49-F238E27FC236}">
                <a16:creationId xmlns:a16="http://schemas.microsoft.com/office/drawing/2014/main" id="{62E9203F-4645-4095-9B70-F6E549008A58}"/>
              </a:ext>
            </a:extLst>
          </p:cNvPr>
          <p:cNvPicPr>
            <a:picLocks noGrp="1" noChangeAspect="1"/>
          </p:cNvPicPr>
          <p:nvPr>
            <p:ph idx="1"/>
          </p:nvPr>
        </p:nvPicPr>
        <p:blipFill>
          <a:blip r:embed="rId2"/>
          <a:stretch>
            <a:fillRect/>
          </a:stretch>
        </p:blipFill>
        <p:spPr>
          <a:xfrm>
            <a:off x="1084144" y="1628107"/>
            <a:ext cx="2362538" cy="1724853"/>
          </a:xfrm>
          <a:ln>
            <a:solidFill>
              <a:schemeClr val="tx1"/>
            </a:solidFill>
          </a:ln>
        </p:spPr>
      </p:pic>
      <p:sp>
        <p:nvSpPr>
          <p:cNvPr id="4" name="Fußzeilenplatzhalter 3">
            <a:extLst>
              <a:ext uri="{FF2B5EF4-FFF2-40B4-BE49-F238E27FC236}">
                <a16:creationId xmlns:a16="http://schemas.microsoft.com/office/drawing/2014/main" id="{5F5C192F-16D7-4DC8-8D9A-51AE26A5AA85}"/>
              </a:ext>
            </a:extLst>
          </p:cNvPr>
          <p:cNvSpPr>
            <a:spLocks noGrp="1"/>
          </p:cNvSpPr>
          <p:nvPr>
            <p:ph type="ftr" sz="quarter" idx="11"/>
          </p:nvPr>
        </p:nvSpPr>
        <p:spPr/>
        <p:txBody>
          <a:bodyPr/>
          <a:lstStyle/>
          <a:p>
            <a:r>
              <a:rPr lang="de-DE"/>
              <a:t>CC-BY 4.0 Dr. Karin Reber, http://www.karin-reber.de - Bilder aus zabulo, http://www.paedalogis.com</a:t>
            </a:r>
            <a:endParaRPr lang="de-DE" dirty="0"/>
          </a:p>
        </p:txBody>
      </p:sp>
      <p:pic>
        <p:nvPicPr>
          <p:cNvPr id="9" name="Grafik 8">
            <a:extLst>
              <a:ext uri="{FF2B5EF4-FFF2-40B4-BE49-F238E27FC236}">
                <a16:creationId xmlns:a16="http://schemas.microsoft.com/office/drawing/2014/main" id="{1E2E558C-8FDB-48DC-9685-D645E7F5F3E1}"/>
              </a:ext>
            </a:extLst>
          </p:cNvPr>
          <p:cNvPicPr>
            <a:picLocks noChangeAspect="1"/>
          </p:cNvPicPr>
          <p:nvPr/>
        </p:nvPicPr>
        <p:blipFill>
          <a:blip r:embed="rId3"/>
          <a:stretch>
            <a:fillRect/>
          </a:stretch>
        </p:blipFill>
        <p:spPr>
          <a:xfrm>
            <a:off x="6231576" y="2219084"/>
            <a:ext cx="1800000" cy="1302541"/>
          </a:xfrm>
          <a:prstGeom prst="rect">
            <a:avLst/>
          </a:prstGeom>
        </p:spPr>
      </p:pic>
      <p:pic>
        <p:nvPicPr>
          <p:cNvPr id="11" name="Grafik 10">
            <a:extLst>
              <a:ext uri="{FF2B5EF4-FFF2-40B4-BE49-F238E27FC236}">
                <a16:creationId xmlns:a16="http://schemas.microsoft.com/office/drawing/2014/main" id="{10D46CFA-38ED-469E-A18B-ABEB74D383AC}"/>
              </a:ext>
            </a:extLst>
          </p:cNvPr>
          <p:cNvPicPr>
            <a:picLocks noChangeAspect="1"/>
          </p:cNvPicPr>
          <p:nvPr/>
        </p:nvPicPr>
        <p:blipFill>
          <a:blip r:embed="rId4"/>
          <a:stretch>
            <a:fillRect/>
          </a:stretch>
        </p:blipFill>
        <p:spPr>
          <a:xfrm>
            <a:off x="1024606" y="3567033"/>
            <a:ext cx="2422076" cy="1768827"/>
          </a:xfrm>
          <a:prstGeom prst="rect">
            <a:avLst/>
          </a:prstGeom>
          <a:ln>
            <a:solidFill>
              <a:schemeClr val="tx1"/>
            </a:solidFill>
          </a:ln>
        </p:spPr>
      </p:pic>
      <p:pic>
        <p:nvPicPr>
          <p:cNvPr id="13" name="Grafik 12">
            <a:extLst>
              <a:ext uri="{FF2B5EF4-FFF2-40B4-BE49-F238E27FC236}">
                <a16:creationId xmlns:a16="http://schemas.microsoft.com/office/drawing/2014/main" id="{8581B31D-329A-48F4-9A5F-45CA200F8923}"/>
              </a:ext>
            </a:extLst>
          </p:cNvPr>
          <p:cNvPicPr>
            <a:picLocks noChangeAspect="1"/>
          </p:cNvPicPr>
          <p:nvPr/>
        </p:nvPicPr>
        <p:blipFill>
          <a:blip r:embed="rId5"/>
          <a:stretch>
            <a:fillRect/>
          </a:stretch>
        </p:blipFill>
        <p:spPr>
          <a:xfrm>
            <a:off x="3759159" y="3421814"/>
            <a:ext cx="2083476" cy="1530355"/>
          </a:xfrm>
          <a:prstGeom prst="rect">
            <a:avLst/>
          </a:prstGeom>
          <a:ln>
            <a:solidFill>
              <a:schemeClr val="tx1"/>
            </a:solidFill>
          </a:ln>
        </p:spPr>
      </p:pic>
      <p:pic>
        <p:nvPicPr>
          <p:cNvPr id="15" name="Grafik 14">
            <a:extLst>
              <a:ext uri="{FF2B5EF4-FFF2-40B4-BE49-F238E27FC236}">
                <a16:creationId xmlns:a16="http://schemas.microsoft.com/office/drawing/2014/main" id="{95C7A51D-8506-49A2-A5E2-4519814AD451}"/>
              </a:ext>
            </a:extLst>
          </p:cNvPr>
          <p:cNvPicPr>
            <a:picLocks noChangeAspect="1"/>
          </p:cNvPicPr>
          <p:nvPr/>
        </p:nvPicPr>
        <p:blipFill>
          <a:blip r:embed="rId6"/>
          <a:stretch>
            <a:fillRect/>
          </a:stretch>
        </p:blipFill>
        <p:spPr>
          <a:xfrm>
            <a:off x="8339398" y="3269679"/>
            <a:ext cx="1850951" cy="1357269"/>
          </a:xfrm>
          <a:prstGeom prst="rect">
            <a:avLst/>
          </a:prstGeom>
          <a:ln>
            <a:solidFill>
              <a:schemeClr val="tx1"/>
            </a:solidFill>
          </a:ln>
        </p:spPr>
      </p:pic>
      <p:pic>
        <p:nvPicPr>
          <p:cNvPr id="19" name="Grafik 18">
            <a:extLst>
              <a:ext uri="{FF2B5EF4-FFF2-40B4-BE49-F238E27FC236}">
                <a16:creationId xmlns:a16="http://schemas.microsoft.com/office/drawing/2014/main" id="{F2796396-6264-460B-9B7A-FBA736BAC24D}"/>
              </a:ext>
            </a:extLst>
          </p:cNvPr>
          <p:cNvPicPr>
            <a:picLocks noChangeAspect="1"/>
          </p:cNvPicPr>
          <p:nvPr/>
        </p:nvPicPr>
        <p:blipFill>
          <a:blip r:embed="rId7"/>
          <a:stretch>
            <a:fillRect/>
          </a:stretch>
        </p:blipFill>
        <p:spPr>
          <a:xfrm>
            <a:off x="6231576" y="3763271"/>
            <a:ext cx="1800000" cy="1233009"/>
          </a:xfrm>
          <a:prstGeom prst="rect">
            <a:avLst/>
          </a:prstGeom>
        </p:spPr>
      </p:pic>
      <p:sp>
        <p:nvSpPr>
          <p:cNvPr id="21" name="Textfeld 20">
            <a:extLst>
              <a:ext uri="{FF2B5EF4-FFF2-40B4-BE49-F238E27FC236}">
                <a16:creationId xmlns:a16="http://schemas.microsoft.com/office/drawing/2014/main" id="{2D9AB73E-4B86-47C3-BBF9-59F9341D5305}"/>
              </a:ext>
            </a:extLst>
          </p:cNvPr>
          <p:cNvSpPr txBox="1"/>
          <p:nvPr/>
        </p:nvSpPr>
        <p:spPr>
          <a:xfrm>
            <a:off x="1024606" y="5347062"/>
            <a:ext cx="1043684" cy="369332"/>
          </a:xfrm>
          <a:prstGeom prst="rect">
            <a:avLst/>
          </a:prstGeom>
          <a:noFill/>
        </p:spPr>
        <p:txBody>
          <a:bodyPr wrap="none" rtlCol="0">
            <a:spAutoFit/>
          </a:bodyPr>
          <a:lstStyle/>
          <a:p>
            <a:r>
              <a:rPr lang="de-DE" dirty="0"/>
              <a:t>erstellen</a:t>
            </a:r>
          </a:p>
        </p:txBody>
      </p:sp>
      <p:sp>
        <p:nvSpPr>
          <p:cNvPr id="22" name="Textfeld 21">
            <a:extLst>
              <a:ext uri="{FF2B5EF4-FFF2-40B4-BE49-F238E27FC236}">
                <a16:creationId xmlns:a16="http://schemas.microsoft.com/office/drawing/2014/main" id="{0DBB6896-74D6-49FD-8059-55966DCCAED5}"/>
              </a:ext>
            </a:extLst>
          </p:cNvPr>
          <p:cNvSpPr txBox="1"/>
          <p:nvPr/>
        </p:nvSpPr>
        <p:spPr>
          <a:xfrm>
            <a:off x="3757213" y="4996280"/>
            <a:ext cx="2079224" cy="369332"/>
          </a:xfrm>
          <a:prstGeom prst="rect">
            <a:avLst/>
          </a:prstGeom>
          <a:noFill/>
        </p:spPr>
        <p:txBody>
          <a:bodyPr wrap="none" rtlCol="0">
            <a:spAutoFit/>
          </a:bodyPr>
          <a:lstStyle/>
          <a:p>
            <a:r>
              <a:rPr lang="de-DE" dirty="0"/>
              <a:t>als QR-Code teilen</a:t>
            </a:r>
          </a:p>
        </p:txBody>
      </p:sp>
      <p:sp>
        <p:nvSpPr>
          <p:cNvPr id="23" name="Textfeld 22">
            <a:extLst>
              <a:ext uri="{FF2B5EF4-FFF2-40B4-BE49-F238E27FC236}">
                <a16:creationId xmlns:a16="http://schemas.microsoft.com/office/drawing/2014/main" id="{147568C9-FB7A-433A-AA45-4FB90CA14EEF}"/>
              </a:ext>
            </a:extLst>
          </p:cNvPr>
          <p:cNvSpPr txBox="1"/>
          <p:nvPr/>
        </p:nvSpPr>
        <p:spPr>
          <a:xfrm>
            <a:off x="6176776" y="1851840"/>
            <a:ext cx="1431610" cy="369332"/>
          </a:xfrm>
          <a:prstGeom prst="rect">
            <a:avLst/>
          </a:prstGeom>
          <a:noFill/>
        </p:spPr>
        <p:txBody>
          <a:bodyPr wrap="none" rtlCol="0">
            <a:spAutoFit/>
          </a:bodyPr>
          <a:lstStyle/>
          <a:p>
            <a:r>
              <a:rPr lang="de-DE" dirty="0"/>
              <a:t>ausgedruckt</a:t>
            </a:r>
          </a:p>
        </p:txBody>
      </p:sp>
      <p:sp>
        <p:nvSpPr>
          <p:cNvPr id="24" name="Textfeld 23">
            <a:extLst>
              <a:ext uri="{FF2B5EF4-FFF2-40B4-BE49-F238E27FC236}">
                <a16:creationId xmlns:a16="http://schemas.microsoft.com/office/drawing/2014/main" id="{BF1A8F7E-8AF5-4602-8459-E949EB1C9271}"/>
              </a:ext>
            </a:extLst>
          </p:cNvPr>
          <p:cNvSpPr txBox="1"/>
          <p:nvPr/>
        </p:nvSpPr>
        <p:spPr>
          <a:xfrm>
            <a:off x="6146968" y="4966528"/>
            <a:ext cx="1938223" cy="369332"/>
          </a:xfrm>
          <a:prstGeom prst="rect">
            <a:avLst/>
          </a:prstGeom>
          <a:noFill/>
        </p:spPr>
        <p:txBody>
          <a:bodyPr wrap="none" rtlCol="0">
            <a:spAutoFit/>
          </a:bodyPr>
          <a:lstStyle/>
          <a:p>
            <a:r>
              <a:rPr lang="de-DE" dirty="0"/>
              <a:t>direkt vom Tablet</a:t>
            </a:r>
          </a:p>
        </p:txBody>
      </p:sp>
      <p:sp>
        <p:nvSpPr>
          <p:cNvPr id="25" name="Textfeld 24">
            <a:extLst>
              <a:ext uri="{FF2B5EF4-FFF2-40B4-BE49-F238E27FC236}">
                <a16:creationId xmlns:a16="http://schemas.microsoft.com/office/drawing/2014/main" id="{1E40300E-966A-4100-99BC-6439EA0293E3}"/>
              </a:ext>
            </a:extLst>
          </p:cNvPr>
          <p:cNvSpPr txBox="1"/>
          <p:nvPr/>
        </p:nvSpPr>
        <p:spPr>
          <a:xfrm>
            <a:off x="8379538" y="4626948"/>
            <a:ext cx="2148802" cy="923330"/>
          </a:xfrm>
          <a:prstGeom prst="rect">
            <a:avLst/>
          </a:prstGeom>
          <a:noFill/>
        </p:spPr>
        <p:txBody>
          <a:bodyPr wrap="square" rtlCol="0">
            <a:spAutoFit/>
          </a:bodyPr>
          <a:lstStyle/>
          <a:p>
            <a:r>
              <a:rPr lang="de-DE" dirty="0"/>
              <a:t>starten, wieder teilen oder bearbeiten</a:t>
            </a:r>
          </a:p>
        </p:txBody>
      </p:sp>
    </p:spTree>
    <p:extLst>
      <p:ext uri="{BB962C8B-B14F-4D97-AF65-F5344CB8AC3E}">
        <p14:creationId xmlns:p14="http://schemas.microsoft.com/office/powerpoint/2010/main" val="4622502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6AB904-BE99-41E7-889D-E618A51F0D85}"/>
              </a:ext>
            </a:extLst>
          </p:cNvPr>
          <p:cNvSpPr>
            <a:spLocks noGrp="1"/>
          </p:cNvSpPr>
          <p:nvPr>
            <p:ph type="title"/>
          </p:nvPr>
        </p:nvSpPr>
        <p:spPr/>
        <p:txBody>
          <a:bodyPr>
            <a:normAutofit fontScale="90000"/>
          </a:bodyPr>
          <a:lstStyle/>
          <a:p>
            <a:r>
              <a:rPr lang="de-DE" dirty="0"/>
              <a:t>Was ist der Unterschied zwischen der Software und der App?</a:t>
            </a:r>
          </a:p>
        </p:txBody>
      </p:sp>
      <p:sp>
        <p:nvSpPr>
          <p:cNvPr id="6" name="Textplatzhalter 5">
            <a:extLst>
              <a:ext uri="{FF2B5EF4-FFF2-40B4-BE49-F238E27FC236}">
                <a16:creationId xmlns:a16="http://schemas.microsoft.com/office/drawing/2014/main" id="{7A4372D2-BDC0-4050-99BB-565A69D2DFBA}"/>
              </a:ext>
            </a:extLst>
          </p:cNvPr>
          <p:cNvSpPr>
            <a:spLocks noGrp="1"/>
          </p:cNvSpPr>
          <p:nvPr>
            <p:ph type="body" idx="1"/>
          </p:nvPr>
        </p:nvSpPr>
        <p:spPr/>
        <p:txBody>
          <a:bodyPr/>
          <a:lstStyle/>
          <a:p>
            <a:r>
              <a:rPr lang="de-DE" dirty="0"/>
              <a:t>App</a:t>
            </a:r>
          </a:p>
        </p:txBody>
      </p:sp>
      <p:sp>
        <p:nvSpPr>
          <p:cNvPr id="3" name="Inhaltsplatzhalter 2">
            <a:extLst>
              <a:ext uri="{FF2B5EF4-FFF2-40B4-BE49-F238E27FC236}">
                <a16:creationId xmlns:a16="http://schemas.microsoft.com/office/drawing/2014/main" id="{D32180CA-A215-4FF6-A57C-7391AEC44255}"/>
              </a:ext>
            </a:extLst>
          </p:cNvPr>
          <p:cNvSpPr>
            <a:spLocks noGrp="1"/>
          </p:cNvSpPr>
          <p:nvPr>
            <p:ph sz="half" idx="2"/>
          </p:nvPr>
        </p:nvSpPr>
        <p:spPr/>
        <p:txBody>
          <a:bodyPr>
            <a:normAutofit lnSpcReduction="10000"/>
          </a:bodyPr>
          <a:lstStyle/>
          <a:p>
            <a:r>
              <a:rPr lang="de-DE" dirty="0"/>
              <a:t>In Entwicklung, kosten- und werbefrei als iOS-App</a:t>
            </a:r>
          </a:p>
          <a:p>
            <a:r>
              <a:rPr lang="de-DE" dirty="0"/>
              <a:t>Layouts: Wort-Bild-Paare, Lesemaschine, Blitzlesen, Schüttelwörter, Wörterjagd (weitere in Entwicklung)</a:t>
            </a:r>
          </a:p>
          <a:p>
            <a:r>
              <a:rPr lang="de-DE" dirty="0"/>
              <a:t>Austausch per Datei oder QR-Code</a:t>
            </a:r>
          </a:p>
        </p:txBody>
      </p:sp>
      <p:sp>
        <p:nvSpPr>
          <p:cNvPr id="7" name="Textplatzhalter 6">
            <a:extLst>
              <a:ext uri="{FF2B5EF4-FFF2-40B4-BE49-F238E27FC236}">
                <a16:creationId xmlns:a16="http://schemas.microsoft.com/office/drawing/2014/main" id="{2DF166A1-DCBC-4789-9622-381F6E3B041F}"/>
              </a:ext>
            </a:extLst>
          </p:cNvPr>
          <p:cNvSpPr>
            <a:spLocks noGrp="1"/>
          </p:cNvSpPr>
          <p:nvPr>
            <p:ph type="body" sz="quarter" idx="3"/>
          </p:nvPr>
        </p:nvSpPr>
        <p:spPr/>
        <p:txBody>
          <a:bodyPr/>
          <a:lstStyle/>
          <a:p>
            <a:r>
              <a:rPr lang="de-DE" dirty="0"/>
              <a:t>Computerspiel-Werkstatt</a:t>
            </a:r>
          </a:p>
        </p:txBody>
      </p:sp>
      <p:sp>
        <p:nvSpPr>
          <p:cNvPr id="8" name="Inhaltsplatzhalter 7">
            <a:extLst>
              <a:ext uri="{FF2B5EF4-FFF2-40B4-BE49-F238E27FC236}">
                <a16:creationId xmlns:a16="http://schemas.microsoft.com/office/drawing/2014/main" id="{F3D9973D-B161-41DA-BD6F-F29BC0F194DC}"/>
              </a:ext>
            </a:extLst>
          </p:cNvPr>
          <p:cNvSpPr>
            <a:spLocks noGrp="1"/>
          </p:cNvSpPr>
          <p:nvPr>
            <p:ph sz="quarter" idx="4"/>
          </p:nvPr>
        </p:nvSpPr>
        <p:spPr/>
        <p:txBody>
          <a:bodyPr>
            <a:normAutofit lnSpcReduction="10000"/>
          </a:bodyPr>
          <a:lstStyle/>
          <a:p>
            <a:r>
              <a:rPr lang="de-DE" dirty="0"/>
              <a:t>Enthalten in der Lernsoftware für Windows und Mac OS</a:t>
            </a:r>
          </a:p>
          <a:p>
            <a:r>
              <a:rPr lang="de-DE" dirty="0"/>
              <a:t>Layouts: vgl. App plus Silben- und Lautdetektiv, Profi-Lautdetektiv, Robotersprache, Spicker- und Profidiktat, Fliegenpilz</a:t>
            </a:r>
          </a:p>
          <a:p>
            <a:r>
              <a:rPr lang="de-DE" dirty="0"/>
              <a:t>Austausch per Datei (QR-Code in Entwicklung)</a:t>
            </a:r>
          </a:p>
        </p:txBody>
      </p:sp>
      <p:sp>
        <p:nvSpPr>
          <p:cNvPr id="4" name="Fußzeilenplatzhalter 3">
            <a:extLst>
              <a:ext uri="{FF2B5EF4-FFF2-40B4-BE49-F238E27FC236}">
                <a16:creationId xmlns:a16="http://schemas.microsoft.com/office/drawing/2014/main" id="{D947C355-6679-4C65-8A5A-E768EE576E77}"/>
              </a:ext>
            </a:extLst>
          </p:cNvPr>
          <p:cNvSpPr>
            <a:spLocks noGrp="1"/>
          </p:cNvSpPr>
          <p:nvPr>
            <p:ph type="ftr" sz="quarter" idx="11"/>
          </p:nvPr>
        </p:nvSpPr>
        <p:spPr/>
        <p:txBody>
          <a:bodyPr/>
          <a:lstStyle/>
          <a:p>
            <a:r>
              <a:rPr lang="de-DE"/>
              <a:t>CC-BY 4.0 Dr. Karin Reber, http://www.karin-reber.de - Bilder aus zabulo, http://www.paedalogis.com</a:t>
            </a:r>
            <a:endParaRPr lang="de-DE" dirty="0"/>
          </a:p>
        </p:txBody>
      </p:sp>
    </p:spTree>
    <p:extLst>
      <p:ext uri="{BB962C8B-B14F-4D97-AF65-F5344CB8AC3E}">
        <p14:creationId xmlns:p14="http://schemas.microsoft.com/office/powerpoint/2010/main" val="3297866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58A435-4F07-4A74-96BC-7459B4ECEC93}"/>
              </a:ext>
            </a:extLst>
          </p:cNvPr>
          <p:cNvSpPr>
            <a:spLocks noGrp="1"/>
          </p:cNvSpPr>
          <p:nvPr>
            <p:ph type="title"/>
          </p:nvPr>
        </p:nvSpPr>
        <p:spPr/>
        <p:txBody>
          <a:bodyPr/>
          <a:lstStyle/>
          <a:p>
            <a:r>
              <a:rPr lang="de-DE" dirty="0"/>
              <a:t>Individualisierung &amp; Kompetenzorientierung</a:t>
            </a:r>
          </a:p>
        </p:txBody>
      </p:sp>
      <p:sp>
        <p:nvSpPr>
          <p:cNvPr id="3" name="Textplatzhalter 2">
            <a:extLst>
              <a:ext uri="{FF2B5EF4-FFF2-40B4-BE49-F238E27FC236}">
                <a16:creationId xmlns:a16="http://schemas.microsoft.com/office/drawing/2014/main" id="{FB589E4A-699E-4449-BD0D-D12F7A882E2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242D5650-924B-4EB4-9F20-09C9FAD31710}"/>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39652427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2A7765-7FD3-478C-B96E-49B32552BC93}"/>
              </a:ext>
            </a:extLst>
          </p:cNvPr>
          <p:cNvSpPr>
            <a:spLocks noGrp="1"/>
          </p:cNvSpPr>
          <p:nvPr>
            <p:ph type="title"/>
          </p:nvPr>
        </p:nvSpPr>
        <p:spPr/>
        <p:txBody>
          <a:bodyPr/>
          <a:lstStyle/>
          <a:p>
            <a:r>
              <a:rPr lang="de-DE" dirty="0"/>
              <a:t>Kompetenzprofile SSE &amp; Rechtschreiben </a:t>
            </a:r>
          </a:p>
        </p:txBody>
      </p:sp>
      <p:pic>
        <p:nvPicPr>
          <p:cNvPr id="7" name="Inhaltsplatzhalter 6" descr="Ein Bild, das Text enthält.&#10;&#10;Automatisch generierte Beschreibung">
            <a:extLst>
              <a:ext uri="{FF2B5EF4-FFF2-40B4-BE49-F238E27FC236}">
                <a16:creationId xmlns:a16="http://schemas.microsoft.com/office/drawing/2014/main" id="{D0230BA1-3CDE-4C9D-B1B8-18F3FC1D42E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9404"/>
          <a:stretch/>
        </p:blipFill>
        <p:spPr>
          <a:xfrm>
            <a:off x="0" y="1268999"/>
            <a:ext cx="12216000" cy="3960001"/>
          </a:xfrm>
        </p:spPr>
      </p:pic>
      <p:sp>
        <p:nvSpPr>
          <p:cNvPr id="4" name="Fußzeilenplatzhalter 3">
            <a:extLst>
              <a:ext uri="{FF2B5EF4-FFF2-40B4-BE49-F238E27FC236}">
                <a16:creationId xmlns:a16="http://schemas.microsoft.com/office/drawing/2014/main" id="{EE6C082A-3311-40C0-80A0-8F6CFDF2C31D}"/>
              </a:ext>
            </a:extLst>
          </p:cNvPr>
          <p:cNvSpPr>
            <a:spLocks noGrp="1"/>
          </p:cNvSpPr>
          <p:nvPr>
            <p:ph type="ftr" sz="quarter" idx="11"/>
          </p:nvPr>
        </p:nvSpPr>
        <p:spPr/>
        <p:txBody>
          <a:bodyPr/>
          <a:lstStyle/>
          <a:p>
            <a:r>
              <a:rPr lang="de-DE"/>
              <a:t>CC-BY 4.0 Dr. Karin Reber, http://www.karin-reber.de - Bilder aus zabulo, http://www.paedalogis.com</a:t>
            </a:r>
            <a:endParaRPr lang="de-DE" dirty="0"/>
          </a:p>
        </p:txBody>
      </p:sp>
      <p:sp>
        <p:nvSpPr>
          <p:cNvPr id="9" name="Textfeld 8">
            <a:extLst>
              <a:ext uri="{FF2B5EF4-FFF2-40B4-BE49-F238E27FC236}">
                <a16:creationId xmlns:a16="http://schemas.microsoft.com/office/drawing/2014/main" id="{459BEFD3-19BE-40C0-8083-3FA0A90DEE90}"/>
              </a:ext>
            </a:extLst>
          </p:cNvPr>
          <p:cNvSpPr txBox="1"/>
          <p:nvPr/>
        </p:nvSpPr>
        <p:spPr>
          <a:xfrm>
            <a:off x="106580" y="5298562"/>
            <a:ext cx="10600487" cy="369332"/>
          </a:xfrm>
          <a:prstGeom prst="rect">
            <a:avLst/>
          </a:prstGeom>
          <a:noFill/>
        </p:spPr>
        <p:txBody>
          <a:bodyPr wrap="square">
            <a:spAutoFit/>
          </a:bodyPr>
          <a:lstStyle/>
          <a:p>
            <a:r>
              <a:rPr lang="de-DE" dirty="0">
                <a:hlinkClick r:id="rId3"/>
              </a:rPr>
              <a:t>https://karin-reber.de/2021/09/10/kompetenzprofile-schriftspracherwerb-und-rechtschreiben</a:t>
            </a:r>
            <a:r>
              <a:rPr lang="de-DE" dirty="0"/>
              <a:t> </a:t>
            </a:r>
          </a:p>
        </p:txBody>
      </p:sp>
      <p:sp>
        <p:nvSpPr>
          <p:cNvPr id="11" name="Textfeld 10">
            <a:extLst>
              <a:ext uri="{FF2B5EF4-FFF2-40B4-BE49-F238E27FC236}">
                <a16:creationId xmlns:a16="http://schemas.microsoft.com/office/drawing/2014/main" id="{D92EF77A-8117-4CC1-B0A7-259F2D71CC7E}"/>
              </a:ext>
            </a:extLst>
          </p:cNvPr>
          <p:cNvSpPr txBox="1"/>
          <p:nvPr/>
        </p:nvSpPr>
        <p:spPr>
          <a:xfrm>
            <a:off x="61825" y="5869660"/>
            <a:ext cx="12216000" cy="646331"/>
          </a:xfrm>
          <a:prstGeom prst="rect">
            <a:avLst/>
          </a:prstGeom>
          <a:noFill/>
        </p:spPr>
        <p:txBody>
          <a:bodyPr wrap="square">
            <a:spAutoFit/>
          </a:bodyPr>
          <a:lstStyle/>
          <a:p>
            <a:r>
              <a:rPr lang="de-DE" sz="1200" dirty="0"/>
              <a:t>Kompetenzprofil Basis für die Entwicklung eines normierten Verfahrens zur Lernverlaufsdiagnostik der </a:t>
            </a:r>
            <a:r>
              <a:rPr lang="de-DE" sz="1200" dirty="0" err="1"/>
              <a:t>Universtität</a:t>
            </a:r>
            <a:r>
              <a:rPr lang="de-DE" sz="1200" dirty="0"/>
              <a:t> Rostock:  Voß, St./Sikora, S./</a:t>
            </a:r>
            <a:r>
              <a:rPr lang="de-DE" sz="1200" dirty="0" err="1"/>
              <a:t>Mahlau</a:t>
            </a:r>
            <a:r>
              <a:rPr lang="de-DE" sz="1200" dirty="0"/>
              <a:t>, K. (2017): Vorschlag zur Konzeption eines </a:t>
            </a:r>
            <a:r>
              <a:rPr lang="de-DE" sz="1200" dirty="0" err="1"/>
              <a:t>curriculumbasierten</a:t>
            </a:r>
            <a:r>
              <a:rPr lang="de-DE" sz="1200" dirty="0"/>
              <a:t> Messverfahrens zur Erfassung der Rechtschreibleistungen im Grundschulbereich. In: Empirische Sonderpädagogik 2, 184-194. </a:t>
            </a:r>
            <a:r>
              <a:rPr lang="de-DE" sz="1200" dirty="0">
                <a:hlinkClick r:id="rId4"/>
              </a:rPr>
              <a:t>https://www.psychologie-aktuell.com/fileadmin/download/esp/2-2017_20171018/esp_2-2017_184-194.pdf</a:t>
            </a:r>
            <a:r>
              <a:rPr lang="de-DE" sz="1200" dirty="0"/>
              <a:t>  </a:t>
            </a:r>
          </a:p>
        </p:txBody>
      </p:sp>
      <p:pic>
        <p:nvPicPr>
          <p:cNvPr id="12" name="Grafik 11">
            <a:extLst>
              <a:ext uri="{FF2B5EF4-FFF2-40B4-BE49-F238E27FC236}">
                <a16:creationId xmlns:a16="http://schemas.microsoft.com/office/drawing/2014/main" id="{E995F171-13ED-402B-AFAB-D943A0416338}"/>
              </a:ext>
            </a:extLst>
          </p:cNvPr>
          <p:cNvPicPr>
            <a:picLocks noChangeAspect="1"/>
          </p:cNvPicPr>
          <p:nvPr/>
        </p:nvPicPr>
        <p:blipFill>
          <a:blip r:embed="rId5"/>
          <a:stretch>
            <a:fillRect/>
          </a:stretch>
        </p:blipFill>
        <p:spPr>
          <a:xfrm>
            <a:off x="9696000" y="2913990"/>
            <a:ext cx="2182806" cy="2182806"/>
          </a:xfrm>
          <a:prstGeom prst="rect">
            <a:avLst/>
          </a:prstGeom>
        </p:spPr>
      </p:pic>
    </p:spTree>
    <p:extLst>
      <p:ext uri="{BB962C8B-B14F-4D97-AF65-F5344CB8AC3E}">
        <p14:creationId xmlns:p14="http://schemas.microsoft.com/office/powerpoint/2010/main" val="32356802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Wörterdiktat – Beispiel Klasse 3 Grundschule</a:t>
            </a:r>
          </a:p>
        </p:txBody>
      </p:sp>
      <p:sp>
        <p:nvSpPr>
          <p:cNvPr id="5" name="Fußzeilenplatzhalter 4"/>
          <p:cNvSpPr>
            <a:spLocks noGrp="1"/>
          </p:cNvSpPr>
          <p:nvPr>
            <p:ph type="ftr" sz="quarter" idx="11"/>
          </p:nvPr>
        </p:nvSpPr>
        <p:spPr/>
        <p:txBody>
          <a:bodyPr/>
          <a:lstStyle/>
          <a:p>
            <a:pPr>
              <a:defRPr/>
            </a:pPr>
            <a:r>
              <a:rPr lang="de-DE"/>
              <a:t>CC-BY 4.0 Dr. Karin Reber, http://www.karin-reber.de - Bilder aus zabulo, http://www.paedalogis.com</a:t>
            </a:r>
          </a:p>
        </p:txBody>
      </p:sp>
      <p:pic>
        <p:nvPicPr>
          <p:cNvPr id="6" name="Grafik 5"/>
          <p:cNvPicPr>
            <a:picLocks noChangeAspect="1"/>
          </p:cNvPicPr>
          <p:nvPr/>
        </p:nvPicPr>
        <p:blipFill>
          <a:blip r:embed="rId3"/>
          <a:stretch>
            <a:fillRect/>
          </a:stretch>
        </p:blipFill>
        <p:spPr>
          <a:xfrm>
            <a:off x="1062361" y="1293480"/>
            <a:ext cx="1782784" cy="5166505"/>
          </a:xfrm>
          <a:prstGeom prst="rect">
            <a:avLst/>
          </a:prstGeom>
        </p:spPr>
      </p:pic>
      <p:pic>
        <p:nvPicPr>
          <p:cNvPr id="7" name="Grafik 6"/>
          <p:cNvPicPr>
            <a:picLocks noChangeAspect="1"/>
          </p:cNvPicPr>
          <p:nvPr/>
        </p:nvPicPr>
        <p:blipFill rotWithShape="1">
          <a:blip r:embed="rId4"/>
          <a:srcRect l="15521"/>
          <a:stretch/>
        </p:blipFill>
        <p:spPr>
          <a:xfrm>
            <a:off x="2737662" y="1314309"/>
            <a:ext cx="1567740" cy="5145676"/>
          </a:xfrm>
          <a:prstGeom prst="rect">
            <a:avLst/>
          </a:prstGeom>
        </p:spPr>
      </p:pic>
      <p:pic>
        <p:nvPicPr>
          <p:cNvPr id="8" name="Grafik 7"/>
          <p:cNvPicPr>
            <a:picLocks noChangeAspect="1"/>
          </p:cNvPicPr>
          <p:nvPr/>
        </p:nvPicPr>
        <p:blipFill rotWithShape="1">
          <a:blip r:embed="rId5"/>
          <a:srcRect r="31302"/>
          <a:stretch/>
        </p:blipFill>
        <p:spPr>
          <a:xfrm>
            <a:off x="4249766" y="1212116"/>
            <a:ext cx="1500163" cy="5208240"/>
          </a:xfrm>
          <a:prstGeom prst="rect">
            <a:avLst/>
          </a:prstGeom>
        </p:spPr>
      </p:pic>
      <p:pic>
        <p:nvPicPr>
          <p:cNvPr id="9" name="Grafik 8"/>
          <p:cNvPicPr>
            <a:picLocks noChangeAspect="1"/>
          </p:cNvPicPr>
          <p:nvPr/>
        </p:nvPicPr>
        <p:blipFill>
          <a:blip r:embed="rId6"/>
          <a:stretch>
            <a:fillRect/>
          </a:stretch>
        </p:blipFill>
        <p:spPr>
          <a:xfrm>
            <a:off x="5853382" y="1961244"/>
            <a:ext cx="1974266" cy="4459112"/>
          </a:xfrm>
          <a:prstGeom prst="rect">
            <a:avLst/>
          </a:prstGeom>
        </p:spPr>
      </p:pic>
      <p:pic>
        <p:nvPicPr>
          <p:cNvPr id="10" name="Grafik 9"/>
          <p:cNvPicPr>
            <a:picLocks noChangeAspect="1"/>
          </p:cNvPicPr>
          <p:nvPr/>
        </p:nvPicPr>
        <p:blipFill>
          <a:blip r:embed="rId7"/>
          <a:stretch>
            <a:fillRect/>
          </a:stretch>
        </p:blipFill>
        <p:spPr>
          <a:xfrm>
            <a:off x="7317748" y="1672565"/>
            <a:ext cx="2204297" cy="4738154"/>
          </a:xfrm>
          <a:prstGeom prst="rect">
            <a:avLst/>
          </a:prstGeom>
        </p:spPr>
      </p:pic>
      <p:pic>
        <p:nvPicPr>
          <p:cNvPr id="11" name="Grafik 10"/>
          <p:cNvPicPr>
            <a:picLocks noChangeAspect="1"/>
          </p:cNvPicPr>
          <p:nvPr/>
        </p:nvPicPr>
        <p:blipFill>
          <a:blip r:embed="rId8"/>
          <a:stretch>
            <a:fillRect/>
          </a:stretch>
        </p:blipFill>
        <p:spPr>
          <a:xfrm>
            <a:off x="8900249" y="1842931"/>
            <a:ext cx="2169776" cy="4567788"/>
          </a:xfrm>
          <a:prstGeom prst="rect">
            <a:avLst/>
          </a:prstGeom>
        </p:spPr>
      </p:pic>
    </p:spTree>
    <p:extLst>
      <p:ext uri="{BB962C8B-B14F-4D97-AF65-F5344CB8AC3E}">
        <p14:creationId xmlns:p14="http://schemas.microsoft.com/office/powerpoint/2010/main" val="40683161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Geeignete Beobachtungssituationen</a:t>
            </a:r>
          </a:p>
        </p:txBody>
      </p:sp>
      <p:sp>
        <p:nvSpPr>
          <p:cNvPr id="3" name="Inhaltsplatzhalter 2"/>
          <p:cNvSpPr>
            <a:spLocks noGrp="1"/>
          </p:cNvSpPr>
          <p:nvPr>
            <p:ph idx="1"/>
          </p:nvPr>
        </p:nvSpPr>
        <p:spPr>
          <a:xfrm>
            <a:off x="336000" y="1638300"/>
            <a:ext cx="11520000" cy="4670700"/>
          </a:xfrm>
        </p:spPr>
        <p:txBody>
          <a:bodyPr>
            <a:normAutofit lnSpcReduction="10000"/>
          </a:bodyPr>
          <a:lstStyle/>
          <a:p>
            <a:pPr>
              <a:buFont typeface="Arial" panose="020B0604020202020204" pitchFamily="34" charset="0"/>
              <a:buChar char="•"/>
            </a:pPr>
            <a:r>
              <a:rPr lang="de-DE" dirty="0">
                <a:solidFill>
                  <a:schemeClr val="accent1"/>
                </a:solidFill>
              </a:rPr>
              <a:t>Unterrichtsbeobachtungen</a:t>
            </a:r>
            <a:r>
              <a:rPr lang="de-DE" dirty="0"/>
              <a:t>: Arbeitsblätter, Lernspiele etc. </a:t>
            </a:r>
          </a:p>
          <a:p>
            <a:pPr>
              <a:buFont typeface="Arial" panose="020B0604020202020204" pitchFamily="34" charset="0"/>
              <a:buChar char="•"/>
            </a:pPr>
            <a:r>
              <a:rPr lang="de-DE" dirty="0"/>
              <a:t>Hefte mit </a:t>
            </a:r>
            <a:r>
              <a:rPr lang="de-DE" dirty="0">
                <a:solidFill>
                  <a:schemeClr val="accent1"/>
                </a:solidFill>
              </a:rPr>
              <a:t>eigenen Texten </a:t>
            </a:r>
            <a:r>
              <a:rPr lang="de-DE" dirty="0"/>
              <a:t>der Schüler, Tagebücher </a:t>
            </a:r>
          </a:p>
          <a:p>
            <a:pPr>
              <a:buFont typeface="Arial" panose="020B0604020202020204" pitchFamily="34" charset="0"/>
              <a:buChar char="•"/>
            </a:pPr>
            <a:r>
              <a:rPr lang="de-DE" dirty="0">
                <a:solidFill>
                  <a:schemeClr val="accent1"/>
                </a:solidFill>
              </a:rPr>
              <a:t>Proben</a:t>
            </a:r>
            <a:r>
              <a:rPr lang="de-DE" dirty="0"/>
              <a:t> und/oder </a:t>
            </a:r>
            <a:r>
              <a:rPr lang="de-DE" dirty="0">
                <a:solidFill>
                  <a:schemeClr val="accent1"/>
                </a:solidFill>
              </a:rPr>
              <a:t>Diktathefte</a:t>
            </a:r>
            <a:r>
              <a:rPr lang="de-DE" dirty="0"/>
              <a:t> zum Lernbereich Rechtschreiben </a:t>
            </a:r>
          </a:p>
          <a:p>
            <a:pPr>
              <a:buFont typeface="Arial" panose="020B0604020202020204" pitchFamily="34" charset="0"/>
              <a:buChar char="•"/>
            </a:pPr>
            <a:r>
              <a:rPr lang="de-DE" dirty="0">
                <a:solidFill>
                  <a:schemeClr val="accent1"/>
                </a:solidFill>
              </a:rPr>
              <a:t>Wörterdiktat</a:t>
            </a:r>
            <a:r>
              <a:rPr lang="de-DE" dirty="0"/>
              <a:t> der Beispielwörter (enthalten möglichst immer nur die zu überprüfende Rechtschreibstrategie): </a:t>
            </a:r>
            <a:r>
              <a:rPr lang="de-DE" dirty="0" err="1"/>
              <a:t>paper-and-pencil</a:t>
            </a:r>
            <a:r>
              <a:rPr lang="de-DE" dirty="0"/>
              <a:t> oder am Computer (</a:t>
            </a:r>
            <a:r>
              <a:rPr lang="de-DE" dirty="0" err="1"/>
              <a:t>Miomind</a:t>
            </a:r>
            <a:r>
              <a:rPr lang="de-DE" dirty="0"/>
              <a:t>)</a:t>
            </a:r>
          </a:p>
          <a:p>
            <a:pPr>
              <a:buFont typeface="Arial" panose="020B0604020202020204" pitchFamily="34" charset="0"/>
              <a:buChar char="•"/>
            </a:pPr>
            <a:r>
              <a:rPr lang="de-DE" dirty="0"/>
              <a:t>Informelle, qualitative </a:t>
            </a:r>
            <a:r>
              <a:rPr lang="de-DE" dirty="0" err="1">
                <a:solidFill>
                  <a:schemeClr val="accent1"/>
                </a:solidFill>
              </a:rPr>
              <a:t>Screeningverfahren</a:t>
            </a:r>
            <a:r>
              <a:rPr lang="de-DE" dirty="0"/>
              <a:t> zum Schriftspracherwerb und Rechtschreiben </a:t>
            </a:r>
          </a:p>
          <a:p>
            <a:pPr>
              <a:buFont typeface="Arial" panose="020B0604020202020204" pitchFamily="34" charset="0"/>
              <a:buChar char="•"/>
            </a:pPr>
            <a:r>
              <a:rPr lang="de-DE" dirty="0">
                <a:solidFill>
                  <a:schemeClr val="accent1"/>
                </a:solidFill>
              </a:rPr>
              <a:t>Quantitative Testverfahren </a:t>
            </a:r>
            <a:r>
              <a:rPr lang="de-DE" dirty="0"/>
              <a:t>zum Schriftspracherwerb und Rechtschreiben </a:t>
            </a:r>
          </a:p>
          <a:p>
            <a:endParaRPr lang="de-DE" dirty="0"/>
          </a:p>
        </p:txBody>
      </p:sp>
      <p:sp>
        <p:nvSpPr>
          <p:cNvPr id="5" name="Fußzeilenplatzhalter 4"/>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sp>
        <p:nvSpPr>
          <p:cNvPr id="6" name="Rectangle 2"/>
          <p:cNvSpPr txBox="1">
            <a:spLocks noChangeArrowheads="1"/>
          </p:cNvSpPr>
          <p:nvPr/>
        </p:nvSpPr>
        <p:spPr bwMode="auto">
          <a:xfrm>
            <a:off x="1981201" y="1066800"/>
            <a:ext cx="822801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1400" baseline="0">
                <a:solidFill>
                  <a:srgbClr val="006C30"/>
                </a:solidFill>
                <a:latin typeface="Gill Sans MT" pitchFamily="34" charset="0"/>
                <a:ea typeface="+mj-ea"/>
                <a:cs typeface="+mj-cs"/>
              </a:defRPr>
            </a:lvl1pPr>
            <a:lvl2pPr algn="l" rtl="0" eaLnBrk="0" fontAlgn="base" hangingPunct="0">
              <a:spcBef>
                <a:spcPct val="0"/>
              </a:spcBef>
              <a:spcAft>
                <a:spcPct val="0"/>
              </a:spcAft>
              <a:defRPr sz="1400">
                <a:solidFill>
                  <a:srgbClr val="006C30"/>
                </a:solidFill>
                <a:latin typeface="Humanst521 BT" pitchFamily="34" charset="0"/>
              </a:defRPr>
            </a:lvl2pPr>
            <a:lvl3pPr algn="l" rtl="0" eaLnBrk="0" fontAlgn="base" hangingPunct="0">
              <a:spcBef>
                <a:spcPct val="0"/>
              </a:spcBef>
              <a:spcAft>
                <a:spcPct val="0"/>
              </a:spcAft>
              <a:defRPr sz="1400">
                <a:solidFill>
                  <a:srgbClr val="006C30"/>
                </a:solidFill>
                <a:latin typeface="Humanst521 BT" pitchFamily="34" charset="0"/>
              </a:defRPr>
            </a:lvl3pPr>
            <a:lvl4pPr algn="l" rtl="0" eaLnBrk="0" fontAlgn="base" hangingPunct="0">
              <a:spcBef>
                <a:spcPct val="0"/>
              </a:spcBef>
              <a:spcAft>
                <a:spcPct val="0"/>
              </a:spcAft>
              <a:defRPr sz="1400">
                <a:solidFill>
                  <a:srgbClr val="006C30"/>
                </a:solidFill>
                <a:latin typeface="Humanst521 BT" pitchFamily="34" charset="0"/>
              </a:defRPr>
            </a:lvl4pPr>
            <a:lvl5pPr algn="l" rtl="0" eaLnBrk="0" fontAlgn="base" hangingPunct="0">
              <a:spcBef>
                <a:spcPct val="0"/>
              </a:spcBef>
              <a:spcAft>
                <a:spcPct val="0"/>
              </a:spcAft>
              <a:defRPr sz="1400">
                <a:solidFill>
                  <a:srgbClr val="006C30"/>
                </a:solidFill>
                <a:latin typeface="Humanst521 BT" pitchFamily="34" charset="0"/>
              </a:defRPr>
            </a:lvl5pPr>
            <a:lvl6pPr marL="457200" algn="l" rtl="0" fontAlgn="base">
              <a:spcBef>
                <a:spcPct val="0"/>
              </a:spcBef>
              <a:spcAft>
                <a:spcPct val="0"/>
              </a:spcAft>
              <a:defRPr sz="1600">
                <a:solidFill>
                  <a:srgbClr val="006C30"/>
                </a:solidFill>
                <a:latin typeface="Humanst521 BT" pitchFamily="34" charset="0"/>
              </a:defRPr>
            </a:lvl6pPr>
            <a:lvl7pPr marL="914400" algn="l" rtl="0" fontAlgn="base">
              <a:spcBef>
                <a:spcPct val="0"/>
              </a:spcBef>
              <a:spcAft>
                <a:spcPct val="0"/>
              </a:spcAft>
              <a:defRPr sz="1600">
                <a:solidFill>
                  <a:srgbClr val="006C30"/>
                </a:solidFill>
                <a:latin typeface="Humanst521 BT" pitchFamily="34" charset="0"/>
              </a:defRPr>
            </a:lvl7pPr>
            <a:lvl8pPr marL="1371600" algn="l" rtl="0" fontAlgn="base">
              <a:spcBef>
                <a:spcPct val="0"/>
              </a:spcBef>
              <a:spcAft>
                <a:spcPct val="0"/>
              </a:spcAft>
              <a:defRPr sz="1600">
                <a:solidFill>
                  <a:srgbClr val="006C30"/>
                </a:solidFill>
                <a:latin typeface="Humanst521 BT" pitchFamily="34" charset="0"/>
              </a:defRPr>
            </a:lvl8pPr>
            <a:lvl9pPr marL="1828800" algn="l" rtl="0" fontAlgn="base">
              <a:spcBef>
                <a:spcPct val="0"/>
              </a:spcBef>
              <a:spcAft>
                <a:spcPct val="0"/>
              </a:spcAft>
              <a:defRPr sz="1600">
                <a:solidFill>
                  <a:srgbClr val="006C30"/>
                </a:solidFill>
                <a:latin typeface="Humanst521 BT" pitchFamily="34" charset="0"/>
              </a:defRPr>
            </a:lvl9pPr>
          </a:lstStyle>
          <a:p>
            <a:endParaRPr lang="de-DE" sz="2800" b="1" dirty="0">
              <a:solidFill>
                <a:schemeClr val="accent2"/>
              </a:solidFill>
              <a:latin typeface="Segoe UI Emoji" panose="020B0502040204020203" pitchFamily="34" charset="0"/>
              <a:ea typeface="+mn-ea"/>
              <a:cs typeface="+mn-cs"/>
            </a:endParaRPr>
          </a:p>
        </p:txBody>
      </p:sp>
    </p:spTree>
    <p:extLst>
      <p:ext uri="{BB962C8B-B14F-4D97-AF65-F5344CB8AC3E}">
        <p14:creationId xmlns:p14="http://schemas.microsoft.com/office/powerpoint/2010/main" val="27751524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Rechtschreiben von Anfang an:</a:t>
            </a:r>
            <a:br>
              <a:rPr lang="de-DE" dirty="0"/>
            </a:br>
            <a:r>
              <a:rPr lang="de-DE" dirty="0"/>
              <a:t>Lernfelder und Bausteine des Schreibenlernens</a:t>
            </a:r>
          </a:p>
        </p:txBody>
      </p:sp>
      <p:sp>
        <p:nvSpPr>
          <p:cNvPr id="4" name="Fußzeilenplatzhalter 3"/>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graphicFrame>
        <p:nvGraphicFramePr>
          <p:cNvPr id="7" name="Inhaltsplatzhalter 3"/>
          <p:cNvGraphicFramePr>
            <a:graphicFrameLocks noGrp="1"/>
          </p:cNvGraphicFramePr>
          <p:nvPr>
            <p:ph idx="1"/>
          </p:nvPr>
        </p:nvGraphicFramePr>
        <p:xfrm>
          <a:off x="365115" y="1318154"/>
          <a:ext cx="9703320" cy="51206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feld 7"/>
          <p:cNvSpPr txBox="1"/>
          <p:nvPr/>
        </p:nvSpPr>
        <p:spPr>
          <a:xfrm>
            <a:off x="2452151" y="1413852"/>
            <a:ext cx="7243849" cy="1569660"/>
          </a:xfrm>
          <a:prstGeom prst="rect">
            <a:avLst/>
          </a:prstGeom>
          <a:noFill/>
        </p:spPr>
        <p:txBody>
          <a:bodyPr wrap="square" rtlCol="0">
            <a:spAutoFit/>
          </a:bodyPr>
          <a:lstStyle/>
          <a:p>
            <a:pPr lvl="0"/>
            <a:r>
              <a:rPr lang="de-DE" sz="1600" b="1" dirty="0"/>
              <a:t>Lernfeld alphabetische Strategie: </a:t>
            </a:r>
            <a:r>
              <a:rPr lang="de-DE" sz="1600" b="1" dirty="0" err="1"/>
              <a:t>Mitsprechwörter</a:t>
            </a:r>
            <a:endParaRPr lang="de-DE" sz="1600" b="1" dirty="0"/>
          </a:p>
          <a:p>
            <a:pPr marL="0" lvl="1"/>
            <a:r>
              <a:rPr lang="de-DE" sz="1600" dirty="0"/>
              <a:t>Baustein 1: Vokale im Silbenkern</a:t>
            </a:r>
          </a:p>
          <a:p>
            <a:pPr marL="0" lvl="1"/>
            <a:r>
              <a:rPr lang="de-DE" sz="1600" dirty="0"/>
              <a:t>Baustein 2: Konsonanten </a:t>
            </a:r>
            <a:r>
              <a:rPr lang="de-DE" sz="1600" dirty="0" err="1"/>
              <a:t>initial</a:t>
            </a:r>
            <a:r>
              <a:rPr lang="de-DE" sz="1600" dirty="0"/>
              <a:t>, final und medial</a:t>
            </a:r>
          </a:p>
          <a:p>
            <a:pPr marL="0" lvl="1"/>
            <a:r>
              <a:rPr lang="de-DE" sz="1600" dirty="0"/>
              <a:t>Baustein 3: Lautgetreue Wörter ohne Mehrfachkonsonanz</a:t>
            </a:r>
          </a:p>
          <a:p>
            <a:pPr marL="0" lvl="1"/>
            <a:r>
              <a:rPr lang="de-DE" sz="1600" dirty="0"/>
              <a:t>Baustein 4: Lautgetreue Wörter mit Mehrfachkonsonanz</a:t>
            </a:r>
          </a:p>
          <a:p>
            <a:endParaRPr lang="de-DE" sz="1600" dirty="0"/>
          </a:p>
        </p:txBody>
      </p:sp>
      <p:sp>
        <p:nvSpPr>
          <p:cNvPr id="9" name="Textfeld 8"/>
          <p:cNvSpPr txBox="1"/>
          <p:nvPr/>
        </p:nvSpPr>
        <p:spPr>
          <a:xfrm>
            <a:off x="2497450" y="3243951"/>
            <a:ext cx="6822695" cy="1569660"/>
          </a:xfrm>
          <a:prstGeom prst="rect">
            <a:avLst/>
          </a:prstGeom>
          <a:noFill/>
        </p:spPr>
        <p:txBody>
          <a:bodyPr wrap="square" rtlCol="0">
            <a:spAutoFit/>
          </a:bodyPr>
          <a:lstStyle/>
          <a:p>
            <a:pPr lvl="0"/>
            <a:r>
              <a:rPr lang="de-DE" sz="1600" b="1" dirty="0"/>
              <a:t>Lernfeld </a:t>
            </a:r>
            <a:r>
              <a:rPr lang="de-DE" sz="1600" b="1" dirty="0" err="1"/>
              <a:t>phonolog.-morpholog</a:t>
            </a:r>
            <a:r>
              <a:rPr lang="de-DE" sz="1600" b="1" dirty="0"/>
              <a:t>. Strategie: Nachdenkwörter</a:t>
            </a:r>
          </a:p>
          <a:p>
            <a:pPr marL="0" lvl="1"/>
            <a:r>
              <a:rPr lang="de-DE" sz="1600" dirty="0"/>
              <a:t>Baustein 5: Phonologische Regelhaftigkeiten</a:t>
            </a:r>
          </a:p>
          <a:p>
            <a:pPr marL="0" lvl="1"/>
            <a:r>
              <a:rPr lang="de-DE" sz="1600" dirty="0"/>
              <a:t>Baustein 6: Zusammensetzungen (Komposition)</a:t>
            </a:r>
          </a:p>
          <a:p>
            <a:pPr marL="0" lvl="1"/>
            <a:r>
              <a:rPr lang="de-DE" sz="1600" dirty="0"/>
              <a:t>Baustein 7: Beugungen (Flexion)</a:t>
            </a:r>
          </a:p>
          <a:p>
            <a:pPr marL="0" lvl="1"/>
            <a:r>
              <a:rPr lang="de-DE" sz="1600" dirty="0"/>
              <a:t>Baustein 8: Ableitungen (Derivation)</a:t>
            </a:r>
          </a:p>
          <a:p>
            <a:endParaRPr lang="de-DE" sz="1600" dirty="0"/>
          </a:p>
        </p:txBody>
      </p:sp>
      <p:sp>
        <p:nvSpPr>
          <p:cNvPr id="10" name="Textfeld 9"/>
          <p:cNvSpPr txBox="1"/>
          <p:nvPr/>
        </p:nvSpPr>
        <p:spPr>
          <a:xfrm>
            <a:off x="2496000" y="4999392"/>
            <a:ext cx="6572296" cy="1569660"/>
          </a:xfrm>
          <a:prstGeom prst="rect">
            <a:avLst/>
          </a:prstGeom>
          <a:noFill/>
        </p:spPr>
        <p:txBody>
          <a:bodyPr wrap="square" rtlCol="0">
            <a:spAutoFit/>
          </a:bodyPr>
          <a:lstStyle/>
          <a:p>
            <a:pPr lvl="0"/>
            <a:r>
              <a:rPr lang="de-DE" sz="1600" b="1" dirty="0"/>
              <a:t>Lernfeld orthographische Strategie: Merkwörter</a:t>
            </a:r>
          </a:p>
          <a:p>
            <a:pPr marL="0" lvl="1"/>
            <a:r>
              <a:rPr lang="de-DE" sz="1600" dirty="0"/>
              <a:t>Baustein 9: Kleine Wörter und Funktionswörter (als EXKURS)</a:t>
            </a:r>
          </a:p>
          <a:p>
            <a:pPr marL="0" lvl="1"/>
            <a:r>
              <a:rPr lang="de-DE" sz="1600" dirty="0"/>
              <a:t>Baustein 10: Verdopplungen</a:t>
            </a:r>
          </a:p>
          <a:p>
            <a:pPr marL="0" lvl="1"/>
            <a:r>
              <a:rPr lang="de-DE" sz="1600" dirty="0"/>
              <a:t>Baustein 11: Dehnungen</a:t>
            </a:r>
          </a:p>
          <a:p>
            <a:pPr marL="0" lvl="1"/>
            <a:r>
              <a:rPr lang="de-DE" sz="1600" dirty="0"/>
              <a:t>Baustein 12: Orthographische Besonderheiten</a:t>
            </a:r>
          </a:p>
          <a:p>
            <a:endParaRPr lang="de-DE" sz="1600" dirty="0"/>
          </a:p>
        </p:txBody>
      </p:sp>
      <p:sp>
        <p:nvSpPr>
          <p:cNvPr id="11" name="Text Box 8">
            <a:extLst>
              <a:ext uri="{FF2B5EF4-FFF2-40B4-BE49-F238E27FC236}">
                <a16:creationId xmlns:a16="http://schemas.microsoft.com/office/drawing/2014/main" id="{7E8052FD-C291-406D-8C43-1E7E9E202C4E}"/>
              </a:ext>
            </a:extLst>
          </p:cNvPr>
          <p:cNvSpPr txBox="1">
            <a:spLocks noChangeArrowheads="1"/>
          </p:cNvSpPr>
          <p:nvPr/>
        </p:nvSpPr>
        <p:spPr bwMode="auto">
          <a:xfrm>
            <a:off x="10056000" y="1318154"/>
            <a:ext cx="2160000" cy="6313267"/>
          </a:xfrm>
          <a:prstGeom prst="rect">
            <a:avLst/>
          </a:prstGeom>
          <a:noFill/>
          <a:ln w="9525">
            <a:noFill/>
            <a:miter lim="800000"/>
            <a:headEnd/>
            <a:tailEnd/>
          </a:ln>
          <a:effectLst/>
        </p:spPr>
        <p:txBody>
          <a:bodyPr wrap="square">
            <a:spAutoFit/>
          </a:bodyPr>
          <a:lstStyle/>
          <a:p>
            <a:pPr>
              <a:spcBef>
                <a:spcPct val="50000"/>
              </a:spcBef>
            </a:pPr>
            <a:r>
              <a:rPr lang="de-DE" sz="1050" dirty="0">
                <a:solidFill>
                  <a:schemeClr val="bg1">
                    <a:lumMod val="50000"/>
                  </a:schemeClr>
                </a:solidFill>
              </a:rPr>
              <a:t>Reber, K. (2/2017): Prävention von Lese- und Rechtschreibstörungen im Unterricht. Systematischer Schriftspracherwerb von Anfang an. Reinhardt, München, 72</a:t>
            </a:r>
          </a:p>
          <a:p>
            <a:pPr>
              <a:spcBef>
                <a:spcPct val="50000"/>
              </a:spcBef>
            </a:pPr>
            <a:endParaRPr lang="de-DE" sz="1050" dirty="0">
              <a:solidFill>
                <a:schemeClr val="bg1">
                  <a:lumMod val="50000"/>
                </a:schemeClr>
              </a:solidFill>
            </a:endParaRPr>
          </a:p>
          <a:p>
            <a:pPr>
              <a:spcBef>
                <a:spcPct val="50000"/>
              </a:spcBef>
            </a:pPr>
            <a:endParaRPr lang="de-DE" sz="1050" dirty="0">
              <a:solidFill>
                <a:schemeClr val="bg1">
                  <a:lumMod val="50000"/>
                </a:schemeClr>
              </a:solidFill>
            </a:endParaRPr>
          </a:p>
          <a:p>
            <a:pPr>
              <a:spcBef>
                <a:spcPct val="50000"/>
              </a:spcBef>
            </a:pPr>
            <a:endParaRPr lang="de-DE" sz="1050" dirty="0">
              <a:solidFill>
                <a:schemeClr val="bg1">
                  <a:lumMod val="50000"/>
                </a:schemeClr>
              </a:solidFill>
            </a:endParaRPr>
          </a:p>
          <a:p>
            <a:pPr>
              <a:spcBef>
                <a:spcPct val="50000"/>
              </a:spcBef>
            </a:pPr>
            <a:endParaRPr lang="de-DE" sz="1050" dirty="0">
              <a:solidFill>
                <a:schemeClr val="bg1">
                  <a:lumMod val="50000"/>
                </a:schemeClr>
              </a:solidFill>
            </a:endParaRPr>
          </a:p>
          <a:p>
            <a:pPr>
              <a:spcBef>
                <a:spcPct val="50000"/>
              </a:spcBef>
            </a:pPr>
            <a:endParaRPr lang="de-DE" sz="1050" dirty="0">
              <a:solidFill>
                <a:schemeClr val="bg1">
                  <a:lumMod val="50000"/>
                </a:schemeClr>
              </a:solidFill>
            </a:endParaRPr>
          </a:p>
          <a:p>
            <a:pPr>
              <a:spcBef>
                <a:spcPct val="50000"/>
              </a:spcBef>
            </a:pPr>
            <a:endParaRPr lang="de-DE" sz="1050" dirty="0">
              <a:solidFill>
                <a:schemeClr val="bg1">
                  <a:lumMod val="50000"/>
                </a:schemeClr>
              </a:solidFill>
            </a:endParaRPr>
          </a:p>
          <a:p>
            <a:pPr>
              <a:spcBef>
                <a:spcPct val="50000"/>
              </a:spcBef>
            </a:pPr>
            <a:r>
              <a:rPr lang="de-DE" sz="1050" dirty="0">
                <a:solidFill>
                  <a:schemeClr val="bg1">
                    <a:lumMod val="50000"/>
                  </a:schemeClr>
                </a:solidFill>
              </a:rPr>
              <a:t>Grundlegend:</a:t>
            </a:r>
          </a:p>
          <a:p>
            <a:pPr>
              <a:spcBef>
                <a:spcPct val="50000"/>
              </a:spcBef>
            </a:pPr>
            <a:r>
              <a:rPr lang="de-DE" sz="1050" dirty="0" err="1">
                <a:solidFill>
                  <a:schemeClr val="bg1">
                    <a:lumMod val="50000"/>
                  </a:schemeClr>
                </a:solidFill>
              </a:rPr>
              <a:t>Jeuk</a:t>
            </a:r>
            <a:r>
              <a:rPr lang="de-DE" sz="1050" dirty="0">
                <a:solidFill>
                  <a:schemeClr val="bg1">
                    <a:lumMod val="50000"/>
                  </a:schemeClr>
                </a:solidFill>
              </a:rPr>
              <a:t>, St./Schäfer, J. (2019): Schriftsprache erwerben. Didaktik für die Grundschule. Cornelsen, Berlin.</a:t>
            </a:r>
          </a:p>
          <a:p>
            <a:pPr>
              <a:spcBef>
                <a:spcPct val="50000"/>
              </a:spcBef>
            </a:pPr>
            <a:r>
              <a:rPr lang="de-DE" sz="1050" dirty="0">
                <a:solidFill>
                  <a:schemeClr val="bg1">
                    <a:lumMod val="50000"/>
                  </a:schemeClr>
                </a:solidFill>
              </a:rPr>
              <a:t>Thomé, G. (2018): Deutsche Orthographie – historisch – systematisch – didaktisch. </a:t>
            </a:r>
            <a:r>
              <a:rPr lang="de-DE" sz="1050" dirty="0" err="1">
                <a:solidFill>
                  <a:schemeClr val="bg1">
                    <a:lumMod val="50000"/>
                  </a:schemeClr>
                </a:solidFill>
              </a:rPr>
              <a:t>Isb</a:t>
            </a:r>
            <a:r>
              <a:rPr lang="de-DE" sz="1050" dirty="0">
                <a:solidFill>
                  <a:schemeClr val="bg1">
                    <a:lumMod val="50000"/>
                  </a:schemeClr>
                </a:solidFill>
              </a:rPr>
              <a:t>-Fachverlag, </a:t>
            </a:r>
            <a:r>
              <a:rPr lang="de-DE" sz="1050" dirty="0" err="1">
                <a:solidFill>
                  <a:schemeClr val="bg1">
                    <a:lumMod val="50000"/>
                  </a:schemeClr>
                </a:solidFill>
              </a:rPr>
              <a:t>Oldenbourg</a:t>
            </a:r>
            <a:r>
              <a:rPr lang="de-DE" sz="1050" dirty="0">
                <a:solidFill>
                  <a:schemeClr val="bg1">
                    <a:lumMod val="50000"/>
                  </a:schemeClr>
                </a:solidFill>
              </a:rPr>
              <a:t>.</a:t>
            </a:r>
          </a:p>
          <a:p>
            <a:pPr>
              <a:spcBef>
                <a:spcPct val="50000"/>
              </a:spcBef>
            </a:pPr>
            <a:r>
              <a:rPr lang="de-DE" sz="1050" dirty="0">
                <a:solidFill>
                  <a:schemeClr val="bg1">
                    <a:lumMod val="50000"/>
                  </a:schemeClr>
                </a:solidFill>
              </a:rPr>
              <a:t>Scheerer-Neumann, G. (2020): Schreiben lernen nach Gehör? Freies Schreiben kontra Rechtschreiben von Anfang an. Klett/Kallmeyer, Hannover.</a:t>
            </a:r>
          </a:p>
          <a:p>
            <a:pPr>
              <a:spcBef>
                <a:spcPct val="50000"/>
              </a:spcBef>
            </a:pPr>
            <a:endParaRPr lang="de-DE" sz="1050" dirty="0">
              <a:solidFill>
                <a:schemeClr val="bg1">
                  <a:lumMod val="50000"/>
                </a:schemeClr>
              </a:solidFill>
            </a:endParaRPr>
          </a:p>
          <a:p>
            <a:pPr>
              <a:spcBef>
                <a:spcPct val="50000"/>
              </a:spcBef>
            </a:pPr>
            <a:endParaRPr lang="de-DE" sz="1050" dirty="0">
              <a:solidFill>
                <a:schemeClr val="bg1">
                  <a:lumMod val="50000"/>
                </a:schemeClr>
              </a:solidFill>
            </a:endParaRPr>
          </a:p>
          <a:p>
            <a:pPr>
              <a:spcBef>
                <a:spcPct val="50000"/>
              </a:spcBef>
            </a:pPr>
            <a:endParaRPr lang="de-DE" sz="1050" dirty="0">
              <a:solidFill>
                <a:schemeClr val="bg1">
                  <a:lumMod val="50000"/>
                </a:schemeClr>
              </a:solidFill>
            </a:endParaRPr>
          </a:p>
          <a:p>
            <a:pPr>
              <a:spcBef>
                <a:spcPct val="50000"/>
              </a:spcBef>
            </a:pPr>
            <a:endParaRPr lang="de-DE" sz="1050" dirty="0">
              <a:solidFill>
                <a:schemeClr val="bg1">
                  <a:lumMod val="50000"/>
                </a:schemeClr>
              </a:solidFill>
              <a:latin typeface="Segoe UI Emoji" panose="020B0502040204020203" pitchFamily="34" charset="0"/>
            </a:endParaRPr>
          </a:p>
          <a:p>
            <a:pPr>
              <a:spcBef>
                <a:spcPct val="50000"/>
              </a:spcBef>
            </a:pPr>
            <a:endParaRPr lang="de-DE" sz="1050" dirty="0">
              <a:solidFill>
                <a:schemeClr val="bg1">
                  <a:lumMod val="50000"/>
                </a:schemeClr>
              </a:solidFill>
              <a:latin typeface="Segoe UI Emoji" panose="020B0502040204020203" pitchFamily="34" charset="0"/>
            </a:endParaRPr>
          </a:p>
        </p:txBody>
      </p:sp>
    </p:spTree>
    <p:extLst>
      <p:ext uri="{BB962C8B-B14F-4D97-AF65-F5344CB8AC3E}">
        <p14:creationId xmlns:p14="http://schemas.microsoft.com/office/powerpoint/2010/main" val="28299954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917982-E320-45AB-BA81-867F98A054E4}"/>
              </a:ext>
            </a:extLst>
          </p:cNvPr>
          <p:cNvSpPr>
            <a:spLocks noGrp="1"/>
          </p:cNvSpPr>
          <p:nvPr>
            <p:ph type="title"/>
          </p:nvPr>
        </p:nvSpPr>
        <p:spPr/>
        <p:txBody>
          <a:bodyPr/>
          <a:lstStyle/>
          <a:p>
            <a:r>
              <a:rPr lang="de-DE" dirty="0"/>
              <a:t>1. Klasse</a:t>
            </a:r>
            <a:br>
              <a:rPr lang="de-DE" dirty="0"/>
            </a:br>
            <a:r>
              <a:rPr lang="de-DE" dirty="0"/>
              <a:t>Grundschule</a:t>
            </a:r>
          </a:p>
        </p:txBody>
      </p:sp>
      <p:sp>
        <p:nvSpPr>
          <p:cNvPr id="3" name="Textplatzhalter 2">
            <a:extLst>
              <a:ext uri="{FF2B5EF4-FFF2-40B4-BE49-F238E27FC236}">
                <a16:creationId xmlns:a16="http://schemas.microsoft.com/office/drawing/2014/main" id="{DC434BB9-F350-4F3B-A258-45DA275FE1B3}"/>
              </a:ext>
            </a:extLst>
          </p:cNvPr>
          <p:cNvSpPr>
            <a:spLocks noGrp="1"/>
          </p:cNvSpPr>
          <p:nvPr>
            <p:ph type="body" sz="half" idx="2"/>
          </p:nvPr>
        </p:nvSpPr>
        <p:spPr/>
        <p:txBody>
          <a:bodyPr/>
          <a:lstStyle/>
          <a:p>
            <a:r>
              <a:rPr lang="de-DE" dirty="0"/>
              <a:t>Dezember</a:t>
            </a:r>
          </a:p>
        </p:txBody>
      </p:sp>
      <p:pic>
        <p:nvPicPr>
          <p:cNvPr id="6" name="Inhaltsplatzhalter 5">
            <a:extLst>
              <a:ext uri="{FF2B5EF4-FFF2-40B4-BE49-F238E27FC236}">
                <a16:creationId xmlns:a16="http://schemas.microsoft.com/office/drawing/2014/main" id="{D48E982C-57C0-450F-B65B-CC68839569FB}"/>
              </a:ext>
            </a:extLst>
          </p:cNvPr>
          <p:cNvPicPr>
            <a:picLocks noGrp="1" noChangeAspect="1"/>
          </p:cNvPicPr>
          <p:nvPr>
            <p:ph idx="1"/>
          </p:nvPr>
        </p:nvPicPr>
        <p:blipFill>
          <a:blip r:embed="rId2"/>
          <a:stretch>
            <a:fillRect/>
          </a:stretch>
        </p:blipFill>
        <p:spPr>
          <a:xfrm>
            <a:off x="0" y="457201"/>
            <a:ext cx="8040553" cy="5851799"/>
          </a:xfrm>
        </p:spPr>
      </p:pic>
    </p:spTree>
    <p:extLst>
      <p:ext uri="{BB962C8B-B14F-4D97-AF65-F5344CB8AC3E}">
        <p14:creationId xmlns:p14="http://schemas.microsoft.com/office/powerpoint/2010/main" val="10059183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97B7C9-2CAA-4F5C-9C13-610EC735E221}"/>
              </a:ext>
            </a:extLst>
          </p:cNvPr>
          <p:cNvSpPr>
            <a:spLocks noGrp="1"/>
          </p:cNvSpPr>
          <p:nvPr>
            <p:ph type="title"/>
          </p:nvPr>
        </p:nvSpPr>
        <p:spPr/>
        <p:txBody>
          <a:bodyPr/>
          <a:lstStyle/>
          <a:p>
            <a:r>
              <a:rPr lang="de-DE" dirty="0"/>
              <a:t>Anfang Klasse 2</a:t>
            </a:r>
            <a:br>
              <a:rPr lang="de-DE" dirty="0"/>
            </a:br>
            <a:r>
              <a:rPr lang="de-DE" dirty="0"/>
              <a:t>Förderzentrum</a:t>
            </a:r>
          </a:p>
        </p:txBody>
      </p:sp>
      <p:sp>
        <p:nvSpPr>
          <p:cNvPr id="12" name="Textplatzhalter 11">
            <a:extLst>
              <a:ext uri="{FF2B5EF4-FFF2-40B4-BE49-F238E27FC236}">
                <a16:creationId xmlns:a16="http://schemas.microsoft.com/office/drawing/2014/main" id="{45681B6F-2900-4AE0-B359-3ABF68BFDDA0}"/>
              </a:ext>
            </a:extLst>
          </p:cNvPr>
          <p:cNvSpPr>
            <a:spLocks noGrp="1"/>
          </p:cNvSpPr>
          <p:nvPr>
            <p:ph type="body" sz="half" idx="2"/>
          </p:nvPr>
        </p:nvSpPr>
        <p:spPr/>
        <p:txBody>
          <a:bodyPr/>
          <a:lstStyle/>
          <a:p>
            <a:endParaRPr lang="de-DE"/>
          </a:p>
        </p:txBody>
      </p:sp>
      <p:sp>
        <p:nvSpPr>
          <p:cNvPr id="4" name="Fußzeilenplatzhalter 3">
            <a:extLst>
              <a:ext uri="{FF2B5EF4-FFF2-40B4-BE49-F238E27FC236}">
                <a16:creationId xmlns:a16="http://schemas.microsoft.com/office/drawing/2014/main" id="{F17D535B-96E3-4A68-A4DA-0B7D42DF8C20}"/>
              </a:ext>
            </a:extLst>
          </p:cNvPr>
          <p:cNvSpPr>
            <a:spLocks noGrp="1"/>
          </p:cNvSpPr>
          <p:nvPr>
            <p:ph type="ftr" sz="quarter" idx="4294967295"/>
          </p:nvPr>
        </p:nvSpPr>
        <p:spPr>
          <a:xfrm>
            <a:off x="0" y="6550025"/>
            <a:ext cx="7200900" cy="298450"/>
          </a:xfrm>
        </p:spPr>
        <p:txBody>
          <a:bodyPr/>
          <a:lstStyle/>
          <a:p>
            <a:r>
              <a:rPr lang="de-DE"/>
              <a:t>CC-BY 4.0 Dr. Karin Reber, http://www.karin-reber.de - Bilder aus zabulo, http://www.paedalogis.com</a:t>
            </a:r>
            <a:endParaRPr lang="de-DE" dirty="0"/>
          </a:p>
        </p:txBody>
      </p:sp>
      <p:pic>
        <p:nvPicPr>
          <p:cNvPr id="7" name="Grafik 6">
            <a:extLst>
              <a:ext uri="{FF2B5EF4-FFF2-40B4-BE49-F238E27FC236}">
                <a16:creationId xmlns:a16="http://schemas.microsoft.com/office/drawing/2014/main" id="{7E29EC8B-BC6C-42BE-AA05-A0D256A33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6000" y="3069000"/>
            <a:ext cx="1800000" cy="2221582"/>
          </a:xfrm>
          <a:prstGeom prst="rect">
            <a:avLst/>
          </a:prstGeom>
          <a:ln>
            <a:noFill/>
          </a:ln>
          <a:effectLst/>
        </p:spPr>
      </p:pic>
      <p:pic>
        <p:nvPicPr>
          <p:cNvPr id="8" name="Bild 1" descr="schreibprobeOrth_De_PupsiKlein.jpg">
            <a:extLst>
              <a:ext uri="{FF2B5EF4-FFF2-40B4-BE49-F238E27FC236}">
                <a16:creationId xmlns:a16="http://schemas.microsoft.com/office/drawing/2014/main" id="{C6843449-C9C2-49A9-8FD6-C5189ED3DB7A}"/>
              </a:ext>
            </a:extLst>
          </p:cNvPr>
          <p:cNvPicPr>
            <a:picLocks noChangeAspect="1" noChangeArrowheads="1"/>
          </p:cNvPicPr>
          <p:nvPr/>
        </p:nvPicPr>
        <p:blipFill>
          <a:blip r:embed="rId4"/>
          <a:srcRect/>
          <a:stretch>
            <a:fillRect/>
          </a:stretch>
        </p:blipFill>
        <p:spPr bwMode="auto">
          <a:xfrm>
            <a:off x="8584" y="457201"/>
            <a:ext cx="7784963" cy="5683075"/>
          </a:xfrm>
          <a:prstGeom prst="rect">
            <a:avLst/>
          </a:prstGeom>
          <a:noFill/>
          <a:ln w="9525">
            <a:noFill/>
            <a:miter lim="800000"/>
            <a:headEnd/>
            <a:tailEnd/>
          </a:ln>
        </p:spPr>
      </p:pic>
    </p:spTree>
    <p:extLst>
      <p:ext uri="{BB962C8B-B14F-4D97-AF65-F5344CB8AC3E}">
        <p14:creationId xmlns:p14="http://schemas.microsoft.com/office/powerpoint/2010/main" val="10191331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32" y="-123477"/>
            <a:ext cx="12296832" cy="12296832"/>
          </a:xfrm>
          <a:prstGeom prst="rect">
            <a:avLst/>
          </a:prstGeom>
        </p:spPr>
      </p:pic>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64723">
            <a:off x="6760050" y="1475049"/>
            <a:ext cx="4657250" cy="4673463"/>
          </a:xfrm>
          <a:prstGeom prst="rect">
            <a:avLst/>
          </a:prstGeom>
          <a:ln>
            <a:noFill/>
          </a:ln>
          <a:effectLst>
            <a:outerShdw blurRad="292100" dist="139700" dir="2700000" algn="tl" rotWithShape="0">
              <a:srgbClr val="333333">
                <a:alpha val="65000"/>
              </a:srgbClr>
            </a:outerShdw>
          </a:effectLst>
        </p:spPr>
      </p:pic>
      <p:pic>
        <p:nvPicPr>
          <p:cNvPr id="3" name="Grafik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303312">
            <a:off x="1304798" y="852622"/>
            <a:ext cx="4543552" cy="4543552"/>
          </a:xfrm>
          <a:prstGeom prst="rect">
            <a:avLst/>
          </a:prstGeom>
          <a:ln>
            <a:noFill/>
          </a:ln>
          <a:effectLst>
            <a:outerShdw blurRad="292100" dist="139700" dir="2700000" algn="tl" rotWithShape="0">
              <a:srgbClr val="333333">
                <a:alpha val="65000"/>
              </a:srgbClr>
            </a:outerShdw>
          </a:effectLst>
        </p:spPr>
      </p:pic>
      <p:sp>
        <p:nvSpPr>
          <p:cNvPr id="4" name="Fußzeilenplatzhalter 3">
            <a:extLst>
              <a:ext uri="{FF2B5EF4-FFF2-40B4-BE49-F238E27FC236}">
                <a16:creationId xmlns:a16="http://schemas.microsoft.com/office/drawing/2014/main" id="{196A075F-A4FA-4EB9-A445-D54777DA3553}"/>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426676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25A20-D5C0-4ACE-A99E-C91ABD468A8F}"/>
              </a:ext>
            </a:extLst>
          </p:cNvPr>
          <p:cNvSpPr>
            <a:spLocks noGrp="1"/>
          </p:cNvSpPr>
          <p:nvPr>
            <p:ph type="title"/>
          </p:nvPr>
        </p:nvSpPr>
        <p:spPr/>
        <p:txBody>
          <a:bodyPr/>
          <a:lstStyle/>
          <a:p>
            <a:r>
              <a:rPr lang="de-DE" dirty="0"/>
              <a:t>Ausblick</a:t>
            </a:r>
          </a:p>
        </p:txBody>
      </p:sp>
      <p:sp>
        <p:nvSpPr>
          <p:cNvPr id="3" name="Textplatzhalter 2">
            <a:extLst>
              <a:ext uri="{FF2B5EF4-FFF2-40B4-BE49-F238E27FC236}">
                <a16:creationId xmlns:a16="http://schemas.microsoft.com/office/drawing/2014/main" id="{3D3240E5-1C53-4403-8147-95EF3E2B2CEB}"/>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0FCFF85-6322-4925-BE0C-69F9A8B27D4D}"/>
              </a:ext>
            </a:extLst>
          </p:cNvPr>
          <p:cNvSpPr>
            <a:spLocks noGrp="1"/>
          </p:cNvSpPr>
          <p:nvPr>
            <p:ph type="ftr" sz="quarter" idx="11"/>
          </p:nvPr>
        </p:nvSpPr>
        <p:spPr/>
        <p:txBody>
          <a:bodyPr/>
          <a:lstStyle/>
          <a:p>
            <a:r>
              <a:rPr lang="de-DE"/>
              <a:t>CC-BY 4.0 Dr. Karin Reber, http://www.karin-reber.de - Bilder aus zabulo, http://www.paedalogis.com</a:t>
            </a:r>
          </a:p>
        </p:txBody>
      </p:sp>
    </p:spTree>
    <p:extLst>
      <p:ext uri="{BB962C8B-B14F-4D97-AF65-F5344CB8AC3E}">
        <p14:creationId xmlns:p14="http://schemas.microsoft.com/office/powerpoint/2010/main" val="38152729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4F6BB6-ED41-4C0D-A3F7-66CC1A52DBAD}"/>
              </a:ext>
            </a:extLst>
          </p:cNvPr>
          <p:cNvSpPr>
            <a:spLocks noGrp="1"/>
          </p:cNvSpPr>
          <p:nvPr>
            <p:ph type="title"/>
          </p:nvPr>
        </p:nvSpPr>
        <p:spPr>
          <a:xfrm>
            <a:off x="8513547" y="457201"/>
            <a:ext cx="3342453" cy="3071876"/>
          </a:xfrm>
        </p:spPr>
        <p:txBody>
          <a:bodyPr>
            <a:normAutofit/>
          </a:bodyPr>
          <a:lstStyle/>
          <a:p>
            <a:r>
              <a:rPr lang="de-DE" dirty="0"/>
              <a:t>Lesetipp: </a:t>
            </a:r>
            <a:r>
              <a:rPr lang="de-DE" dirty="0" err="1"/>
              <a:t>Diklusive</a:t>
            </a:r>
            <a:r>
              <a:rPr lang="de-DE" dirty="0"/>
              <a:t> Lernwelten</a:t>
            </a:r>
          </a:p>
        </p:txBody>
      </p:sp>
      <p:sp>
        <p:nvSpPr>
          <p:cNvPr id="9" name="Textplatzhalter 8">
            <a:extLst>
              <a:ext uri="{FF2B5EF4-FFF2-40B4-BE49-F238E27FC236}">
                <a16:creationId xmlns:a16="http://schemas.microsoft.com/office/drawing/2014/main" id="{85D0E65E-F20D-4262-9178-4EFBF350A4A2}"/>
              </a:ext>
            </a:extLst>
          </p:cNvPr>
          <p:cNvSpPr>
            <a:spLocks noGrp="1"/>
          </p:cNvSpPr>
          <p:nvPr>
            <p:ph type="body" sz="half" idx="2"/>
          </p:nvPr>
        </p:nvSpPr>
        <p:spPr>
          <a:xfrm>
            <a:off x="8513547" y="3404130"/>
            <a:ext cx="3342453" cy="1359988"/>
          </a:xfrm>
        </p:spPr>
        <p:txBody>
          <a:bodyPr/>
          <a:lstStyle/>
          <a:p>
            <a:pPr marL="0" indent="0">
              <a:buNone/>
            </a:pPr>
            <a:r>
              <a:rPr lang="de-DE" dirty="0">
                <a:hlinkClick r:id="rId2">
                  <a:extLst>
                    <a:ext uri="{A12FA001-AC4F-418D-AE19-62706E023703}">
                      <ahyp:hlinkClr xmlns:ahyp="http://schemas.microsoft.com/office/drawing/2018/hyperlinkcolor" val="tx"/>
                    </a:ext>
                  </a:extLst>
                </a:hlinkClick>
              </a:rPr>
              <a:t>https://visual-books.com/diklusion</a:t>
            </a:r>
            <a:endParaRPr lang="de-DE" dirty="0"/>
          </a:p>
        </p:txBody>
      </p:sp>
      <p:pic>
        <p:nvPicPr>
          <p:cNvPr id="8" name="Grafik 7">
            <a:extLst>
              <a:ext uri="{FF2B5EF4-FFF2-40B4-BE49-F238E27FC236}">
                <a16:creationId xmlns:a16="http://schemas.microsoft.com/office/drawing/2014/main" id="{887F9540-E009-42C1-8240-26653EAD87FF}"/>
              </a:ext>
            </a:extLst>
          </p:cNvPr>
          <p:cNvPicPr>
            <a:picLocks noChangeAspect="1"/>
          </p:cNvPicPr>
          <p:nvPr/>
        </p:nvPicPr>
        <p:blipFill>
          <a:blip r:embed="rId3"/>
          <a:stretch>
            <a:fillRect/>
          </a:stretch>
        </p:blipFill>
        <p:spPr>
          <a:xfrm>
            <a:off x="5471484" y="1306290"/>
            <a:ext cx="2145728" cy="3071876"/>
          </a:xfrm>
          <a:prstGeom prst="rect">
            <a:avLst/>
          </a:prstGeom>
        </p:spPr>
      </p:pic>
      <p:pic>
        <p:nvPicPr>
          <p:cNvPr id="3" name="Grafik 2">
            <a:extLst>
              <a:ext uri="{FF2B5EF4-FFF2-40B4-BE49-F238E27FC236}">
                <a16:creationId xmlns:a16="http://schemas.microsoft.com/office/drawing/2014/main" id="{C73AA2D4-7E40-4EB4-9B53-1720EB214D3B}"/>
              </a:ext>
            </a:extLst>
          </p:cNvPr>
          <p:cNvPicPr>
            <a:picLocks noChangeAspect="1"/>
          </p:cNvPicPr>
          <p:nvPr/>
        </p:nvPicPr>
        <p:blipFill>
          <a:blip r:embed="rId4"/>
          <a:stretch>
            <a:fillRect/>
          </a:stretch>
        </p:blipFill>
        <p:spPr>
          <a:xfrm>
            <a:off x="8654392" y="4378166"/>
            <a:ext cx="2021594" cy="2021594"/>
          </a:xfrm>
          <a:prstGeom prst="rect">
            <a:avLst/>
          </a:prstGeom>
        </p:spPr>
      </p:pic>
      <p:pic>
        <p:nvPicPr>
          <p:cNvPr id="5" name="Grafik 4">
            <a:extLst>
              <a:ext uri="{FF2B5EF4-FFF2-40B4-BE49-F238E27FC236}">
                <a16:creationId xmlns:a16="http://schemas.microsoft.com/office/drawing/2014/main" id="{D5C95989-2FBB-4FF5-8F32-C277E8EF4238}"/>
              </a:ext>
            </a:extLst>
          </p:cNvPr>
          <p:cNvPicPr>
            <a:picLocks noChangeAspect="1"/>
          </p:cNvPicPr>
          <p:nvPr/>
        </p:nvPicPr>
        <p:blipFill>
          <a:blip r:embed="rId5"/>
          <a:stretch>
            <a:fillRect/>
          </a:stretch>
        </p:blipFill>
        <p:spPr>
          <a:xfrm>
            <a:off x="149082" y="-24320"/>
            <a:ext cx="5005326" cy="7053319"/>
          </a:xfrm>
          <a:prstGeom prst="rect">
            <a:avLst/>
          </a:prstGeom>
        </p:spPr>
      </p:pic>
    </p:spTree>
    <p:extLst>
      <p:ext uri="{BB962C8B-B14F-4D97-AF65-F5344CB8AC3E}">
        <p14:creationId xmlns:p14="http://schemas.microsoft.com/office/powerpoint/2010/main" val="29866151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4381F-CA0B-4078-8110-4A3458704F0C}"/>
              </a:ext>
            </a:extLst>
          </p:cNvPr>
          <p:cNvSpPr>
            <a:spLocks noGrp="1"/>
          </p:cNvSpPr>
          <p:nvPr>
            <p:ph type="title"/>
          </p:nvPr>
        </p:nvSpPr>
        <p:spPr>
          <a:xfrm>
            <a:off x="8513547" y="457201"/>
            <a:ext cx="3342453" cy="2251799"/>
          </a:xfrm>
        </p:spPr>
        <p:txBody>
          <a:bodyPr>
            <a:normAutofit fontScale="90000"/>
          </a:bodyPr>
          <a:lstStyle/>
          <a:p>
            <a:r>
              <a:rPr lang="de-DE" dirty="0"/>
              <a:t>Lesetipp Wortschatz-förderung u.a. mit </a:t>
            </a:r>
            <a:r>
              <a:rPr lang="de-DE" dirty="0" err="1"/>
              <a:t>zabulo</a:t>
            </a:r>
            <a:r>
              <a:rPr lang="de-DE" dirty="0"/>
              <a:t>: </a:t>
            </a:r>
            <a:r>
              <a:rPr lang="de-DE" dirty="0" err="1"/>
              <a:t>mitSprache</a:t>
            </a:r>
            <a:endParaRPr lang="de-DE" dirty="0"/>
          </a:p>
        </p:txBody>
      </p:sp>
      <p:sp>
        <p:nvSpPr>
          <p:cNvPr id="9" name="Textplatzhalter 8">
            <a:extLst>
              <a:ext uri="{FF2B5EF4-FFF2-40B4-BE49-F238E27FC236}">
                <a16:creationId xmlns:a16="http://schemas.microsoft.com/office/drawing/2014/main" id="{BB842575-C7CF-4F90-BA2F-DCC96E4D45B3}"/>
              </a:ext>
            </a:extLst>
          </p:cNvPr>
          <p:cNvSpPr>
            <a:spLocks noGrp="1"/>
          </p:cNvSpPr>
          <p:nvPr>
            <p:ph type="body" sz="half" idx="2"/>
          </p:nvPr>
        </p:nvSpPr>
        <p:spPr>
          <a:xfrm>
            <a:off x="8513547" y="2649325"/>
            <a:ext cx="3342453" cy="1359988"/>
          </a:xfrm>
        </p:spPr>
        <p:txBody>
          <a:bodyPr/>
          <a:lstStyle/>
          <a:p>
            <a:r>
              <a:rPr lang="de-DE" dirty="0">
                <a:hlinkClick r:id="rId2">
                  <a:extLst>
                    <a:ext uri="{A12FA001-AC4F-418D-AE19-62706E023703}">
                      <ahyp:hlinkClr xmlns:ahyp="http://schemas.microsoft.com/office/drawing/2018/hyperlinkcolor" val="tx"/>
                    </a:ext>
                  </a:extLst>
                </a:hlinkClick>
              </a:rPr>
              <a:t>https://paedalogis.com/wp-content/uploads/2021/07/mitSprache_2_21_Beitrag_Reber_web.pdf</a:t>
            </a:r>
            <a:r>
              <a:rPr lang="de-DE" dirty="0"/>
              <a:t> </a:t>
            </a:r>
          </a:p>
        </p:txBody>
      </p:sp>
      <p:pic>
        <p:nvPicPr>
          <p:cNvPr id="10" name="Inhaltsplatzhalter 9">
            <a:extLst>
              <a:ext uri="{FF2B5EF4-FFF2-40B4-BE49-F238E27FC236}">
                <a16:creationId xmlns:a16="http://schemas.microsoft.com/office/drawing/2014/main" id="{626C2F78-9E1E-4795-9A0E-8B05923F116F}"/>
              </a:ext>
            </a:extLst>
          </p:cNvPr>
          <p:cNvPicPr>
            <a:picLocks noGrp="1" noChangeAspect="1"/>
          </p:cNvPicPr>
          <p:nvPr>
            <p:ph idx="1"/>
          </p:nvPr>
        </p:nvPicPr>
        <p:blipFill>
          <a:blip r:embed="rId3"/>
          <a:stretch>
            <a:fillRect/>
          </a:stretch>
        </p:blipFill>
        <p:spPr>
          <a:xfrm>
            <a:off x="3424949" y="2837574"/>
            <a:ext cx="1171739" cy="1171739"/>
          </a:xfrm>
        </p:spPr>
      </p:pic>
      <p:sp>
        <p:nvSpPr>
          <p:cNvPr id="4" name="Fußzeilenplatzhalter 3">
            <a:extLst>
              <a:ext uri="{FF2B5EF4-FFF2-40B4-BE49-F238E27FC236}">
                <a16:creationId xmlns:a16="http://schemas.microsoft.com/office/drawing/2014/main" id="{2E416294-0388-40CD-8953-532B8D38B42F}"/>
              </a:ext>
            </a:extLst>
          </p:cNvPr>
          <p:cNvSpPr>
            <a:spLocks noGrp="1"/>
          </p:cNvSpPr>
          <p:nvPr>
            <p:ph type="ftr" sz="quarter" idx="4294967295"/>
          </p:nvPr>
        </p:nvSpPr>
        <p:spPr>
          <a:xfrm>
            <a:off x="0" y="6550025"/>
            <a:ext cx="7200900" cy="298450"/>
          </a:xfrm>
        </p:spPr>
        <p:txBody>
          <a:bodyPr/>
          <a:lstStyle/>
          <a:p>
            <a:r>
              <a:rPr lang="de-DE"/>
              <a:t>CC-BY 4.0 Dr. Karin Reber, http://www.karin-reber.de - Bilder aus zabulo, http://www.paedalogis.com</a:t>
            </a:r>
            <a:endParaRPr lang="de-DE" dirty="0"/>
          </a:p>
        </p:txBody>
      </p:sp>
      <p:pic>
        <p:nvPicPr>
          <p:cNvPr id="7" name="Grafik 6">
            <a:extLst>
              <a:ext uri="{FF2B5EF4-FFF2-40B4-BE49-F238E27FC236}">
                <a16:creationId xmlns:a16="http://schemas.microsoft.com/office/drawing/2014/main" id="{D5646F03-ED01-4DBA-BB19-E0481C68FD7E}"/>
              </a:ext>
            </a:extLst>
          </p:cNvPr>
          <p:cNvPicPr>
            <a:picLocks noChangeAspect="1"/>
          </p:cNvPicPr>
          <p:nvPr/>
        </p:nvPicPr>
        <p:blipFill>
          <a:blip r:embed="rId4"/>
          <a:stretch>
            <a:fillRect/>
          </a:stretch>
        </p:blipFill>
        <p:spPr>
          <a:xfrm>
            <a:off x="64323" y="55206"/>
            <a:ext cx="4859931" cy="6858000"/>
          </a:xfrm>
          <a:prstGeom prst="rect">
            <a:avLst/>
          </a:prstGeom>
        </p:spPr>
      </p:pic>
      <p:pic>
        <p:nvPicPr>
          <p:cNvPr id="11" name="Grafik 10">
            <a:extLst>
              <a:ext uri="{FF2B5EF4-FFF2-40B4-BE49-F238E27FC236}">
                <a16:creationId xmlns:a16="http://schemas.microsoft.com/office/drawing/2014/main" id="{5416594B-7374-4CCE-BA63-7518C60FF8B1}"/>
              </a:ext>
            </a:extLst>
          </p:cNvPr>
          <p:cNvPicPr>
            <a:picLocks noChangeAspect="1"/>
          </p:cNvPicPr>
          <p:nvPr/>
        </p:nvPicPr>
        <p:blipFill>
          <a:blip r:embed="rId3"/>
          <a:stretch>
            <a:fillRect/>
          </a:stretch>
        </p:blipFill>
        <p:spPr>
          <a:xfrm>
            <a:off x="8616000" y="4509001"/>
            <a:ext cx="1775775" cy="1775775"/>
          </a:xfrm>
          <a:prstGeom prst="rect">
            <a:avLst/>
          </a:prstGeom>
        </p:spPr>
      </p:pic>
      <p:pic>
        <p:nvPicPr>
          <p:cNvPr id="13" name="Grafik 12" descr="Ein Bild, das Text enthält.&#10;&#10;Automatisch generierte Beschreibung">
            <a:extLst>
              <a:ext uri="{FF2B5EF4-FFF2-40B4-BE49-F238E27FC236}">
                <a16:creationId xmlns:a16="http://schemas.microsoft.com/office/drawing/2014/main" id="{93C76045-3655-4F2B-873B-27BAF99A51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19717" y="929244"/>
            <a:ext cx="2868865" cy="3579757"/>
          </a:xfrm>
          <a:prstGeom prst="rect">
            <a:avLst/>
          </a:prstGeom>
        </p:spPr>
      </p:pic>
    </p:spTree>
    <p:extLst>
      <p:ext uri="{BB962C8B-B14F-4D97-AF65-F5344CB8AC3E}">
        <p14:creationId xmlns:p14="http://schemas.microsoft.com/office/powerpoint/2010/main" val="20527824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p:cNvPicPr>
            <a:picLocks noChangeAspect="1"/>
          </p:cNvPicPr>
          <p:nvPr/>
        </p:nvPicPr>
        <p:blipFill>
          <a:blip r:embed="rId3"/>
          <a:stretch>
            <a:fillRect/>
          </a:stretch>
        </p:blipFill>
        <p:spPr>
          <a:xfrm>
            <a:off x="413700" y="1331601"/>
            <a:ext cx="8280000" cy="5035006"/>
          </a:xfrm>
          <a:prstGeom prst="rect">
            <a:avLst/>
          </a:prstGeom>
        </p:spPr>
      </p:pic>
      <p:sp>
        <p:nvSpPr>
          <p:cNvPr id="2" name="Titel 1"/>
          <p:cNvSpPr>
            <a:spLocks noGrp="1"/>
          </p:cNvSpPr>
          <p:nvPr>
            <p:ph type="title"/>
          </p:nvPr>
        </p:nvSpPr>
        <p:spPr/>
        <p:txBody>
          <a:bodyPr>
            <a:normAutofit/>
          </a:bodyPr>
          <a:lstStyle/>
          <a:p>
            <a:r>
              <a:rPr lang="de-DE" dirty="0" err="1"/>
              <a:t>Miomind</a:t>
            </a:r>
            <a:r>
              <a:rPr lang="de-DE" dirty="0"/>
              <a:t>-Rechtschreibregal</a:t>
            </a:r>
          </a:p>
        </p:txBody>
      </p:sp>
      <p:sp>
        <p:nvSpPr>
          <p:cNvPr id="5" name="Fußzeilenplatzhalter 4"/>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sp>
        <p:nvSpPr>
          <p:cNvPr id="6" name="Rectangle 2"/>
          <p:cNvSpPr txBox="1">
            <a:spLocks noChangeArrowheads="1"/>
          </p:cNvSpPr>
          <p:nvPr/>
        </p:nvSpPr>
        <p:spPr bwMode="auto">
          <a:xfrm>
            <a:off x="2063552" y="1295400"/>
            <a:ext cx="8147248" cy="77627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endParaRPr lang="de-DE" sz="2800" dirty="0">
              <a:solidFill>
                <a:schemeClr val="accent2"/>
              </a:solidFill>
              <a:latin typeface="Segoe UI Emoji" panose="020B0502040204020203" pitchFamily="34" charset="0"/>
            </a:endParaRPr>
          </a:p>
        </p:txBody>
      </p:sp>
      <p:sp>
        <p:nvSpPr>
          <p:cNvPr id="7" name="Textfeld 6"/>
          <p:cNvSpPr txBox="1"/>
          <p:nvPr/>
        </p:nvSpPr>
        <p:spPr>
          <a:xfrm>
            <a:off x="2218869" y="6228107"/>
            <a:ext cx="3918307" cy="276999"/>
          </a:xfrm>
          <a:prstGeom prst="rect">
            <a:avLst/>
          </a:prstGeom>
          <a:noFill/>
        </p:spPr>
        <p:txBody>
          <a:bodyPr wrap="square" rtlCol="0">
            <a:spAutoFit/>
          </a:bodyPr>
          <a:lstStyle/>
          <a:p>
            <a:r>
              <a:rPr lang="de-DE" sz="1200" dirty="0">
                <a:solidFill>
                  <a:schemeClr val="bg1">
                    <a:lumMod val="50000"/>
                  </a:schemeClr>
                </a:solidFill>
                <a:latin typeface="Segoe UI Emoji" panose="020B0502040204020203" pitchFamily="34" charset="0"/>
              </a:rPr>
              <a:t>leicht verändert nach Reber 2013</a:t>
            </a:r>
          </a:p>
        </p:txBody>
      </p:sp>
      <p:sp>
        <p:nvSpPr>
          <p:cNvPr id="3" name="Richtungspfeil 2"/>
          <p:cNvSpPr/>
          <p:nvPr/>
        </p:nvSpPr>
        <p:spPr bwMode="auto">
          <a:xfrm>
            <a:off x="8861164" y="2473548"/>
            <a:ext cx="1224136" cy="432000"/>
          </a:xfrm>
          <a:prstGeom prst="homePlat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de-DE" dirty="0">
                <a:solidFill>
                  <a:schemeClr val="tx1"/>
                </a:solidFill>
                <a:latin typeface="Segoe UI Emoji" panose="020B0502040204020203" pitchFamily="34" charset="0"/>
              </a:rPr>
              <a:t>B</a:t>
            </a:r>
            <a:r>
              <a:rPr lang="de-DE" b="1" dirty="0">
                <a:solidFill>
                  <a:schemeClr val="tx1"/>
                </a:solidFill>
                <a:latin typeface="Segoe UI Emoji" panose="020B0502040204020203" pitchFamily="34" charset="0"/>
              </a:rPr>
              <a:t>ei</a:t>
            </a:r>
            <a:r>
              <a:rPr lang="de-DE" dirty="0">
                <a:solidFill>
                  <a:schemeClr val="tx1"/>
                </a:solidFill>
                <a:latin typeface="Segoe UI Emoji" panose="020B0502040204020203" pitchFamily="34" charset="0"/>
              </a:rPr>
              <a:t>n</a:t>
            </a:r>
          </a:p>
        </p:txBody>
      </p:sp>
      <p:sp>
        <p:nvSpPr>
          <p:cNvPr id="11" name="Richtungspfeil 10"/>
          <p:cNvSpPr/>
          <p:nvPr/>
        </p:nvSpPr>
        <p:spPr bwMode="auto">
          <a:xfrm>
            <a:off x="8861164" y="2865503"/>
            <a:ext cx="1224136" cy="432000"/>
          </a:xfrm>
          <a:prstGeom prst="homePlat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de-DE" dirty="0">
                <a:solidFill>
                  <a:schemeClr val="tx1"/>
                </a:solidFill>
                <a:latin typeface="Segoe UI Emoji" panose="020B0502040204020203" pitchFamily="34" charset="0"/>
              </a:rPr>
              <a:t>Fr</a:t>
            </a:r>
            <a:r>
              <a:rPr lang="de-DE" b="1" dirty="0">
                <a:solidFill>
                  <a:schemeClr val="tx1"/>
                </a:solidFill>
                <a:latin typeface="Segoe UI Emoji" panose="020B0502040204020203" pitchFamily="34" charset="0"/>
              </a:rPr>
              <a:t>ei</a:t>
            </a:r>
            <a:r>
              <a:rPr lang="de-DE" dirty="0">
                <a:solidFill>
                  <a:schemeClr val="tx1"/>
                </a:solidFill>
                <a:latin typeface="Segoe UI Emoji" panose="020B0502040204020203" pitchFamily="34" charset="0"/>
              </a:rPr>
              <a:t>ta</a:t>
            </a:r>
            <a:r>
              <a:rPr lang="de-DE" dirty="0">
                <a:solidFill>
                  <a:srgbClr val="FF9933"/>
                </a:solidFill>
                <a:latin typeface="Segoe UI Emoji" panose="020B0502040204020203" pitchFamily="34" charset="0"/>
              </a:rPr>
              <a:t>g</a:t>
            </a:r>
          </a:p>
        </p:txBody>
      </p:sp>
      <p:sp>
        <p:nvSpPr>
          <p:cNvPr id="12" name="Richtungspfeil 11"/>
          <p:cNvSpPr/>
          <p:nvPr/>
        </p:nvSpPr>
        <p:spPr bwMode="auto">
          <a:xfrm>
            <a:off x="8861164" y="3314902"/>
            <a:ext cx="1224136" cy="432000"/>
          </a:xfrm>
          <a:prstGeom prst="homePlat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de-DE" dirty="0">
                <a:solidFill>
                  <a:schemeClr val="tx1"/>
                </a:solidFill>
                <a:latin typeface="Segoe UI Emoji" panose="020B0502040204020203" pitchFamily="34" charset="0"/>
              </a:rPr>
              <a:t>h</a:t>
            </a:r>
            <a:r>
              <a:rPr lang="de-DE" b="1" dirty="0">
                <a:solidFill>
                  <a:schemeClr val="tx1"/>
                </a:solidFill>
                <a:latin typeface="Segoe UI Emoji" panose="020B0502040204020203" pitchFamily="34" charset="0"/>
              </a:rPr>
              <a:t>ei</a:t>
            </a:r>
            <a:r>
              <a:rPr lang="de-DE" dirty="0">
                <a:solidFill>
                  <a:srgbClr val="FF0000"/>
                </a:solidFill>
                <a:latin typeface="Segoe UI Emoji" panose="020B0502040204020203" pitchFamily="34" charset="0"/>
              </a:rPr>
              <a:t>ß</a:t>
            </a:r>
            <a:r>
              <a:rPr lang="de-DE" dirty="0">
                <a:solidFill>
                  <a:srgbClr val="FF9933"/>
                </a:solidFill>
                <a:latin typeface="Segoe UI Emoji" panose="020B0502040204020203" pitchFamily="34" charset="0"/>
              </a:rPr>
              <a:t>en</a:t>
            </a:r>
          </a:p>
        </p:txBody>
      </p:sp>
      <p:pic>
        <p:nvPicPr>
          <p:cNvPr id="13" name="Picture 2" descr="D:\Dropbox\miomind\delfin_klei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8300" y="2356025"/>
            <a:ext cx="754810" cy="48316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D:\Dropbox\miomind\fuchs_klei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10800" y="2905548"/>
            <a:ext cx="754810" cy="40020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D:\Dropbox\miomind\adler_klei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10800" y="3345117"/>
            <a:ext cx="730291" cy="639671"/>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76000" y="161863"/>
            <a:ext cx="792088" cy="945274"/>
          </a:xfrm>
          <a:prstGeom prst="rect">
            <a:avLst/>
          </a:prstGeom>
        </p:spPr>
      </p:pic>
      <p:pic>
        <p:nvPicPr>
          <p:cNvPr id="18" name="Picture 2">
            <a:extLst>
              <a:ext uri="{FF2B5EF4-FFF2-40B4-BE49-F238E27FC236}">
                <a16:creationId xmlns:a16="http://schemas.microsoft.com/office/drawing/2014/main" id="{2C9DC009-C6E2-4DD2-9ED4-9F6F9518A8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70057" y="87123"/>
            <a:ext cx="1116485" cy="1116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feld 19">
            <a:extLst>
              <a:ext uri="{FF2B5EF4-FFF2-40B4-BE49-F238E27FC236}">
                <a16:creationId xmlns:a16="http://schemas.microsoft.com/office/drawing/2014/main" id="{6FA81C82-0132-4F5E-81A1-F7B5D36A6AF5}"/>
              </a:ext>
            </a:extLst>
          </p:cNvPr>
          <p:cNvSpPr txBox="1"/>
          <p:nvPr/>
        </p:nvSpPr>
        <p:spPr>
          <a:xfrm>
            <a:off x="7540205" y="6067873"/>
            <a:ext cx="6096000" cy="369332"/>
          </a:xfrm>
          <a:prstGeom prst="rect">
            <a:avLst/>
          </a:prstGeom>
          <a:noFill/>
        </p:spPr>
        <p:txBody>
          <a:bodyPr wrap="square">
            <a:spAutoFit/>
          </a:bodyPr>
          <a:lstStyle/>
          <a:p>
            <a:r>
              <a:rPr lang="de-DE" dirty="0">
                <a:hlinkClick r:id="rId9"/>
              </a:rPr>
              <a:t>https://karin-reber.de/2018/06/13/miomind</a:t>
            </a:r>
            <a:r>
              <a:rPr lang="de-DE" dirty="0"/>
              <a:t> </a:t>
            </a:r>
          </a:p>
        </p:txBody>
      </p:sp>
      <p:pic>
        <p:nvPicPr>
          <p:cNvPr id="8" name="Grafik 7">
            <a:extLst>
              <a:ext uri="{FF2B5EF4-FFF2-40B4-BE49-F238E27FC236}">
                <a16:creationId xmlns:a16="http://schemas.microsoft.com/office/drawing/2014/main" id="{E993C5E8-C90D-4F42-8DC7-3C2D22F19FDB}"/>
              </a:ext>
            </a:extLst>
          </p:cNvPr>
          <p:cNvPicPr>
            <a:picLocks noChangeAspect="1"/>
          </p:cNvPicPr>
          <p:nvPr/>
        </p:nvPicPr>
        <p:blipFill>
          <a:blip r:embed="rId10"/>
          <a:stretch>
            <a:fillRect/>
          </a:stretch>
        </p:blipFill>
        <p:spPr>
          <a:xfrm>
            <a:off x="9382009" y="4392649"/>
            <a:ext cx="1583601" cy="1583601"/>
          </a:xfrm>
          <a:prstGeom prst="rect">
            <a:avLst/>
          </a:prstGeom>
        </p:spPr>
      </p:pic>
    </p:spTree>
    <p:extLst>
      <p:ext uri="{BB962C8B-B14F-4D97-AF65-F5344CB8AC3E}">
        <p14:creationId xmlns:p14="http://schemas.microsoft.com/office/powerpoint/2010/main" val="193899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err="1"/>
              <a:t>Miomind</a:t>
            </a:r>
            <a:r>
              <a:rPr lang="de-DE" dirty="0"/>
              <a:t>-Rechtschreibregal</a:t>
            </a:r>
          </a:p>
        </p:txBody>
      </p:sp>
      <p:sp>
        <p:nvSpPr>
          <p:cNvPr id="5" name="Fußzeilenplatzhalter 4"/>
          <p:cNvSpPr>
            <a:spLocks noGrp="1"/>
          </p:cNvSpPr>
          <p:nvPr>
            <p:ph type="ftr" sz="quarter" idx="11"/>
          </p:nvPr>
        </p:nvSpPr>
        <p:spPr/>
        <p:txBody>
          <a:bodyPr/>
          <a:lstStyle/>
          <a:p>
            <a:pPr>
              <a:defRPr/>
            </a:pPr>
            <a:r>
              <a:rPr lang="de-DE"/>
              <a:t>CC-BY 4.0 Dr. Karin Reber, http://www.karin-reber.de - Bilder aus zabulo, http://www.paedalogis.com</a:t>
            </a:r>
            <a:endParaRPr lang="de-DE" dirty="0"/>
          </a:p>
        </p:txBody>
      </p:sp>
      <p:pic>
        <p:nvPicPr>
          <p:cNvPr id="16" name="Grafik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6000" y="161863"/>
            <a:ext cx="792088" cy="945274"/>
          </a:xfrm>
          <a:prstGeom prst="rect">
            <a:avLst/>
          </a:prstGeom>
        </p:spPr>
      </p:pic>
      <p:pic>
        <p:nvPicPr>
          <p:cNvPr id="18" name="Picture 2">
            <a:extLst>
              <a:ext uri="{FF2B5EF4-FFF2-40B4-BE49-F238E27FC236}">
                <a16:creationId xmlns:a16="http://schemas.microsoft.com/office/drawing/2014/main" id="{2C9DC009-C6E2-4DD2-9ED4-9F6F9518A85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70057" y="87123"/>
            <a:ext cx="1116485" cy="1116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feld 19">
            <a:extLst>
              <a:ext uri="{FF2B5EF4-FFF2-40B4-BE49-F238E27FC236}">
                <a16:creationId xmlns:a16="http://schemas.microsoft.com/office/drawing/2014/main" id="{6FA81C82-0132-4F5E-81A1-F7B5D36A6AF5}"/>
              </a:ext>
            </a:extLst>
          </p:cNvPr>
          <p:cNvSpPr txBox="1"/>
          <p:nvPr/>
        </p:nvSpPr>
        <p:spPr>
          <a:xfrm>
            <a:off x="7540205" y="6067873"/>
            <a:ext cx="6096000" cy="369332"/>
          </a:xfrm>
          <a:prstGeom prst="rect">
            <a:avLst/>
          </a:prstGeom>
          <a:noFill/>
        </p:spPr>
        <p:txBody>
          <a:bodyPr wrap="square">
            <a:spAutoFit/>
          </a:bodyPr>
          <a:lstStyle/>
          <a:p>
            <a:r>
              <a:rPr lang="de-DE" dirty="0">
                <a:hlinkClick r:id="rId5"/>
              </a:rPr>
              <a:t>https://karin-reber.de/2018/06/13/miomind</a:t>
            </a:r>
            <a:r>
              <a:rPr lang="de-DE" dirty="0"/>
              <a:t> </a:t>
            </a:r>
          </a:p>
        </p:txBody>
      </p:sp>
      <p:pic>
        <p:nvPicPr>
          <p:cNvPr id="8" name="Grafik 7">
            <a:extLst>
              <a:ext uri="{FF2B5EF4-FFF2-40B4-BE49-F238E27FC236}">
                <a16:creationId xmlns:a16="http://schemas.microsoft.com/office/drawing/2014/main" id="{E993C5E8-C90D-4F42-8DC7-3C2D22F19FDB}"/>
              </a:ext>
            </a:extLst>
          </p:cNvPr>
          <p:cNvPicPr>
            <a:picLocks noChangeAspect="1"/>
          </p:cNvPicPr>
          <p:nvPr/>
        </p:nvPicPr>
        <p:blipFill>
          <a:blip r:embed="rId6"/>
          <a:stretch>
            <a:fillRect/>
          </a:stretch>
        </p:blipFill>
        <p:spPr>
          <a:xfrm>
            <a:off x="9382009" y="4392649"/>
            <a:ext cx="1583601" cy="1583601"/>
          </a:xfrm>
          <a:prstGeom prst="rect">
            <a:avLst/>
          </a:prstGeom>
        </p:spPr>
      </p:pic>
      <p:sp>
        <p:nvSpPr>
          <p:cNvPr id="19" name="AutoShape 1">
            <a:extLst>
              <a:ext uri="{FF2B5EF4-FFF2-40B4-BE49-F238E27FC236}">
                <a16:creationId xmlns:a16="http://schemas.microsoft.com/office/drawing/2014/main" id="{9AB90CF7-C951-4D8A-B2E4-CC0F77B61F5E}"/>
              </a:ext>
            </a:extLst>
          </p:cNvPr>
          <p:cNvSpPr>
            <a:spLocks/>
          </p:cNvSpPr>
          <p:nvPr/>
        </p:nvSpPr>
        <p:spPr bwMode="auto">
          <a:xfrm>
            <a:off x="1056000" y="1238451"/>
            <a:ext cx="5760640" cy="5068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441" tIns="23441" rIns="23441" bIns="23441" anchor="ctr"/>
          <a:lstStyle/>
          <a:p>
            <a:pPr algn="ctr" defTabSz="369204">
              <a:defRPr/>
            </a:pPr>
            <a:r>
              <a:rPr lang="de-DE" sz="2200" dirty="0">
                <a:latin typeface="Helvetica Light" charset="0"/>
                <a:cs typeface="Helvetica Light" charset="0"/>
                <a:sym typeface="Helvetica Light" charset="0"/>
              </a:rPr>
              <a:t>12 Spielformen</a:t>
            </a:r>
          </a:p>
          <a:p>
            <a:pPr algn="ctr" defTabSz="369204">
              <a:defRPr/>
            </a:pPr>
            <a:endParaRPr lang="de-DE" sz="3300" dirty="0">
              <a:latin typeface="Helvetica Light" charset="0"/>
              <a:cs typeface="Helvetica Light" charset="0"/>
              <a:sym typeface="Helvetica Light" charset="0"/>
            </a:endParaRPr>
          </a:p>
          <a:p>
            <a:pPr algn="ctr" defTabSz="369204">
              <a:defRPr/>
            </a:pPr>
            <a:r>
              <a:rPr lang="de-DE" sz="3000" dirty="0">
                <a:latin typeface="Helvetica Light" charset="0"/>
                <a:cs typeface="Helvetica Light" charset="0"/>
                <a:sym typeface="Helvetica Light" charset="0"/>
              </a:rPr>
              <a:t>40 Rechtschreibphänomene</a:t>
            </a:r>
          </a:p>
          <a:p>
            <a:pPr algn="ctr" defTabSz="369204">
              <a:defRPr/>
            </a:pPr>
            <a:endParaRPr lang="de-DE" sz="3300" dirty="0">
              <a:latin typeface="Helvetica Light" charset="0"/>
              <a:cs typeface="Helvetica Light" charset="0"/>
              <a:sym typeface="Helvetica Light" charset="0"/>
            </a:endParaRPr>
          </a:p>
          <a:p>
            <a:pPr algn="ctr" defTabSz="369204">
              <a:defRPr/>
            </a:pPr>
            <a:r>
              <a:rPr lang="de-DE" sz="4400" dirty="0">
                <a:latin typeface="Helvetica Light" charset="0"/>
                <a:cs typeface="Helvetica Light" charset="0"/>
                <a:sym typeface="Helvetica Light" charset="0"/>
              </a:rPr>
              <a:t>3 Lernstufen</a:t>
            </a:r>
          </a:p>
          <a:p>
            <a:pPr algn="ctr" defTabSz="369204">
              <a:defRPr/>
            </a:pPr>
            <a:endParaRPr lang="de-DE" sz="6600" dirty="0">
              <a:latin typeface="Helvetica Light" charset="0"/>
              <a:cs typeface="Helvetica Light" charset="0"/>
              <a:sym typeface="Helvetica Light" charset="0"/>
            </a:endParaRPr>
          </a:p>
          <a:p>
            <a:pPr algn="ctr" defTabSz="369204">
              <a:defRPr/>
            </a:pPr>
            <a:r>
              <a:rPr lang="de-DE" sz="6600" dirty="0">
                <a:latin typeface="Helvetica Light" charset="0"/>
                <a:cs typeface="Helvetica Light" charset="0"/>
                <a:sym typeface="Helvetica Light" charset="0"/>
              </a:rPr>
              <a:t>1000 Spiele +</a:t>
            </a:r>
            <a:endParaRPr lang="de-DE" sz="2200" dirty="0">
              <a:latin typeface="Helvetica Light" charset="0"/>
              <a:cs typeface="Helvetica Light" charset="0"/>
              <a:sym typeface="Helvetica Light" charset="0"/>
            </a:endParaRPr>
          </a:p>
        </p:txBody>
      </p:sp>
    </p:spTree>
    <p:extLst>
      <p:ext uri="{BB962C8B-B14F-4D97-AF65-F5344CB8AC3E}">
        <p14:creationId xmlns:p14="http://schemas.microsoft.com/office/powerpoint/2010/main" val="2480665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white"/>
                </a:solidFill>
                <a:effectLst/>
                <a:uLnTx/>
                <a:uFillTx/>
                <a:latin typeface="Segoe UI Emoji"/>
                <a:ea typeface="+mn-ea"/>
                <a:cs typeface="+mn-cs"/>
              </a:rPr>
              <a:t>CC-BY 4.0 Dr. Karin Reber, http://www.karin-reber.de - Bilder aus zabulo, http://www.paedalogis.com</a:t>
            </a:r>
            <a:endParaRPr kumimoji="0" lang="de-DE" sz="1200" b="0" i="0" u="none" strike="noStrike" kern="1200" cap="none" spc="0" normalizeH="0" baseline="0" noProof="0" dirty="0">
              <a:ln>
                <a:noFill/>
              </a:ln>
              <a:solidFill>
                <a:prstClr val="white"/>
              </a:solidFill>
              <a:effectLst/>
              <a:uLnTx/>
              <a:uFillTx/>
              <a:latin typeface="Segoe UI Emoji"/>
              <a:ea typeface="+mn-ea"/>
              <a:cs typeface="+mn-cs"/>
            </a:endParaRPr>
          </a:p>
        </p:txBody>
      </p:sp>
      <p:sp>
        <p:nvSpPr>
          <p:cNvPr id="3" name="Inhaltsplatzhalter 2"/>
          <p:cNvSpPr>
            <a:spLocks noGrp="1"/>
          </p:cNvSpPr>
          <p:nvPr>
            <p:ph idx="1"/>
          </p:nvPr>
        </p:nvSpPr>
        <p:spPr>
          <a:xfrm>
            <a:off x="0" y="0"/>
            <a:ext cx="12308036" cy="8657612"/>
          </a:xfrm>
          <a:solidFill>
            <a:srgbClr val="B59C19"/>
          </a:solidFill>
          <a:ln>
            <a:noFill/>
          </a:ln>
        </p:spPr>
        <p:txBody>
          <a:bodyPr>
            <a:normAutofit/>
          </a:bodyPr>
          <a:lstStyle/>
          <a:p>
            <a:pPr marL="0" indent="0" algn="ctr">
              <a:buNone/>
            </a:pPr>
            <a:endParaRPr lang="de-DE" sz="6600" b="1" dirty="0">
              <a:solidFill>
                <a:schemeClr val="accent4">
                  <a:lumMod val="20000"/>
                  <a:lumOff val="80000"/>
                </a:schemeClr>
              </a:solidFill>
            </a:endParaRPr>
          </a:p>
          <a:p>
            <a:pPr marL="0" indent="0" algn="ctr">
              <a:buNone/>
            </a:pPr>
            <a:endParaRPr lang="de-DE" sz="6600" b="1" dirty="0">
              <a:solidFill>
                <a:schemeClr val="accent4">
                  <a:lumMod val="20000"/>
                  <a:lumOff val="80000"/>
                </a:schemeClr>
              </a:solidFill>
            </a:endParaRPr>
          </a:p>
          <a:p>
            <a:pPr marL="0" indent="0" algn="ctr">
              <a:buNone/>
            </a:pPr>
            <a:r>
              <a:rPr lang="de-DE" sz="6600" b="1" dirty="0">
                <a:solidFill>
                  <a:schemeClr val="accent4">
                    <a:lumMod val="20000"/>
                    <a:lumOff val="80000"/>
                  </a:schemeClr>
                </a:solidFill>
              </a:rPr>
              <a:t>Unterschieden</a:t>
            </a:r>
            <a:r>
              <a:rPr lang="de-DE" sz="6600" b="1" dirty="0">
                <a:solidFill>
                  <a:schemeClr val="bg1"/>
                </a:solidFill>
              </a:rPr>
              <a:t> </a:t>
            </a:r>
            <a:br>
              <a:rPr lang="de-DE" sz="6600" b="1" dirty="0">
                <a:solidFill>
                  <a:schemeClr val="bg1"/>
                </a:solidFill>
              </a:rPr>
            </a:br>
            <a:r>
              <a:rPr lang="de-DE" sz="6600" b="1" dirty="0">
                <a:solidFill>
                  <a:schemeClr val="bg1"/>
                </a:solidFill>
              </a:rPr>
              <a:t>mit </a:t>
            </a:r>
            <a:r>
              <a:rPr lang="de-DE" sz="6600" b="1" dirty="0">
                <a:solidFill>
                  <a:srgbClr val="FFFF00"/>
                </a:solidFill>
              </a:rPr>
              <a:t>V</a:t>
            </a:r>
            <a:r>
              <a:rPr lang="de-DE" sz="6600" b="1" dirty="0">
                <a:solidFill>
                  <a:srgbClr val="FF0000"/>
                </a:solidFill>
              </a:rPr>
              <a:t>i</a:t>
            </a:r>
            <a:r>
              <a:rPr lang="de-DE" sz="6600" b="1" dirty="0">
                <a:solidFill>
                  <a:srgbClr val="FFC000"/>
                </a:solidFill>
              </a:rPr>
              <a:t>e</a:t>
            </a:r>
            <a:r>
              <a:rPr lang="de-DE" sz="6600" b="1" dirty="0">
                <a:solidFill>
                  <a:srgbClr val="CCFF99"/>
                </a:solidFill>
              </a:rPr>
              <a:t>l</a:t>
            </a:r>
            <a:r>
              <a:rPr lang="de-DE" sz="6600" b="1" dirty="0">
                <a:solidFill>
                  <a:schemeClr val="accent5">
                    <a:lumMod val="20000"/>
                    <a:lumOff val="80000"/>
                  </a:schemeClr>
                </a:solidFill>
              </a:rPr>
              <a:t>f</a:t>
            </a:r>
            <a:r>
              <a:rPr lang="de-DE" sz="6600" b="1" dirty="0">
                <a:solidFill>
                  <a:schemeClr val="accent6">
                    <a:lumMod val="20000"/>
                    <a:lumOff val="80000"/>
                  </a:schemeClr>
                </a:solidFill>
              </a:rPr>
              <a:t>a</a:t>
            </a:r>
            <a:r>
              <a:rPr lang="de-DE" sz="6600" b="1" dirty="0">
                <a:solidFill>
                  <a:srgbClr val="00B0F0"/>
                </a:solidFill>
              </a:rPr>
              <a:t>l</a:t>
            </a:r>
            <a:r>
              <a:rPr lang="de-DE" sz="6600" b="1" dirty="0">
                <a:solidFill>
                  <a:srgbClr val="00B050"/>
                </a:solidFill>
              </a:rPr>
              <a:t>t </a:t>
            </a:r>
            <a:r>
              <a:rPr lang="de-DE" sz="6600" b="1" dirty="0">
                <a:solidFill>
                  <a:schemeClr val="bg1"/>
                </a:solidFill>
              </a:rPr>
              <a:t>begegnen</a:t>
            </a:r>
          </a:p>
        </p:txBody>
      </p:sp>
    </p:spTree>
    <p:extLst>
      <p:ext uri="{BB962C8B-B14F-4D97-AF65-F5344CB8AC3E}">
        <p14:creationId xmlns:p14="http://schemas.microsoft.com/office/powerpoint/2010/main" val="40242397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de-DE" dirty="0"/>
              <a:t>Kontakt</a:t>
            </a:r>
          </a:p>
        </p:txBody>
      </p:sp>
      <p:sp>
        <p:nvSpPr>
          <p:cNvPr id="7" name="Fußzeilenplatzhalter 6"/>
          <p:cNvSpPr>
            <a:spLocks noGrp="1"/>
          </p:cNvSpPr>
          <p:nvPr>
            <p:ph type="ftr" sz="quarter" idx="11"/>
          </p:nvPr>
        </p:nvSpPr>
        <p:spPr/>
        <p:txBody>
          <a:bodyPr/>
          <a:lstStyle/>
          <a:p>
            <a:r>
              <a:rPr lang="de-DE"/>
              <a:t>CC-BY 4.0 Dr. Karin Reber, http://www.karin-reber.de - Bilder aus zabulo, http://www.paedalogis.com</a:t>
            </a:r>
            <a:endParaRPr lang="en-US" dirty="0"/>
          </a:p>
        </p:txBody>
      </p:sp>
      <p:sp>
        <p:nvSpPr>
          <p:cNvPr id="191491" name="Text Box 3"/>
          <p:cNvSpPr txBox="1">
            <a:spLocks noChangeArrowheads="1"/>
          </p:cNvSpPr>
          <p:nvPr/>
        </p:nvSpPr>
        <p:spPr bwMode="auto">
          <a:xfrm>
            <a:off x="336000" y="2348773"/>
            <a:ext cx="5903606" cy="4524315"/>
          </a:xfrm>
          <a:prstGeom prst="rect">
            <a:avLst/>
          </a:prstGeom>
          <a:noFill/>
          <a:ln w="9525">
            <a:noFill/>
            <a:miter lim="800000"/>
            <a:headEnd/>
            <a:tailEnd/>
          </a:ln>
          <a:effectLst/>
        </p:spPr>
        <p:txBody>
          <a:bodyPr wrap="square">
            <a:spAutoFit/>
          </a:bodyPr>
          <a:lstStyle/>
          <a:p>
            <a:r>
              <a:rPr lang="de-DE" sz="2400" dirty="0">
                <a:latin typeface="Segoe UI Emoji" panose="020B0502040204020203" pitchFamily="34" charset="0"/>
              </a:rPr>
              <a:t>Dr. Karin Reber</a:t>
            </a:r>
          </a:p>
          <a:p>
            <a:r>
              <a:rPr lang="de-DE" sz="2400" dirty="0">
                <a:latin typeface="Segoe UI Emoji" panose="020B0502040204020203" pitchFamily="34" charset="0"/>
              </a:rPr>
              <a:t>Beratungsrektorin im Förderschuldienst (Sprachheilpädagogik, Informatik) Sprachheilpädagogin M.A.</a:t>
            </a:r>
          </a:p>
          <a:p>
            <a:endParaRPr lang="de-DE" sz="2400" dirty="0">
              <a:latin typeface="Segoe UI Emoji" panose="020B0502040204020203" pitchFamily="34" charset="0"/>
            </a:endParaRPr>
          </a:p>
          <a:p>
            <a:endParaRPr lang="de-DE" sz="2400" dirty="0">
              <a:latin typeface="Segoe UI Emoji" panose="020B0502040204020203" pitchFamily="34" charset="0"/>
            </a:endParaRPr>
          </a:p>
          <a:p>
            <a:r>
              <a:rPr lang="de-DE" sz="2400" dirty="0">
                <a:latin typeface="Segoe UI Emoji" panose="020B0502040204020203" pitchFamily="34" charset="0"/>
                <a:hlinkClick r:id="rId2"/>
              </a:rPr>
              <a:t>mail@karin-reber.de</a:t>
            </a:r>
            <a:r>
              <a:rPr lang="de-DE" sz="2400" dirty="0">
                <a:latin typeface="Segoe UI Emoji" panose="020B0502040204020203" pitchFamily="34" charset="0"/>
              </a:rPr>
              <a:t> </a:t>
            </a:r>
          </a:p>
          <a:p>
            <a:r>
              <a:rPr lang="de-DE" sz="2400" dirty="0"/>
              <a:t>Homepage: </a:t>
            </a:r>
            <a:r>
              <a:rPr lang="de-DE" sz="2400" dirty="0">
                <a:hlinkClick r:id="rId3"/>
              </a:rPr>
              <a:t>http://www.karin-reber.de</a:t>
            </a:r>
            <a:endParaRPr lang="de-DE" sz="2400" dirty="0"/>
          </a:p>
          <a:p>
            <a:r>
              <a:rPr lang="de-DE" sz="2400" dirty="0"/>
              <a:t>Twitter: @lhotse77</a:t>
            </a:r>
          </a:p>
          <a:p>
            <a:r>
              <a:rPr lang="de-DE" sz="2400" dirty="0"/>
              <a:t>  </a:t>
            </a:r>
          </a:p>
          <a:p>
            <a:endParaRPr lang="de-DE" sz="2400" dirty="0">
              <a:latin typeface="Segoe UI Emoji" panose="020B0502040204020203" pitchFamily="34" charset="0"/>
            </a:endParaRPr>
          </a:p>
          <a:p>
            <a:endParaRPr lang="de-DE" sz="2400" dirty="0">
              <a:latin typeface="Segoe UI Emoji" panose="020B0502040204020203" pitchFamily="34" charset="0"/>
            </a:endParaRPr>
          </a:p>
        </p:txBody>
      </p:sp>
      <p:pic>
        <p:nvPicPr>
          <p:cNvPr id="6" name="Grafik 5"/>
          <p:cNvPicPr>
            <a:picLocks noChangeAspect="1"/>
          </p:cNvPicPr>
          <p:nvPr/>
        </p:nvPicPr>
        <p:blipFill>
          <a:blip r:embed="rId4"/>
          <a:stretch>
            <a:fillRect/>
          </a:stretch>
        </p:blipFill>
        <p:spPr>
          <a:xfrm>
            <a:off x="10151554" y="767919"/>
            <a:ext cx="1362113" cy="1838434"/>
          </a:xfrm>
          <a:prstGeom prst="rect">
            <a:avLst/>
          </a:prstGeom>
        </p:spPr>
      </p:pic>
      <p:pic>
        <p:nvPicPr>
          <p:cNvPr id="2" name="Grafik 1"/>
          <p:cNvPicPr>
            <a:picLocks noChangeAspect="1"/>
          </p:cNvPicPr>
          <p:nvPr/>
        </p:nvPicPr>
        <p:blipFill>
          <a:blip r:embed="rId5"/>
          <a:stretch>
            <a:fillRect/>
          </a:stretch>
        </p:blipFill>
        <p:spPr>
          <a:xfrm>
            <a:off x="6623261" y="4501340"/>
            <a:ext cx="1344542" cy="1911110"/>
          </a:xfrm>
          <a:prstGeom prst="rect">
            <a:avLst/>
          </a:prstGeom>
        </p:spPr>
      </p:pic>
      <p:sp>
        <p:nvSpPr>
          <p:cNvPr id="3" name="Textfeld 2"/>
          <p:cNvSpPr txBox="1"/>
          <p:nvPr/>
        </p:nvSpPr>
        <p:spPr>
          <a:xfrm>
            <a:off x="9473222" y="4501340"/>
            <a:ext cx="2718778" cy="1985159"/>
          </a:xfrm>
          <a:prstGeom prst="rect">
            <a:avLst/>
          </a:prstGeom>
          <a:noFill/>
        </p:spPr>
        <p:txBody>
          <a:bodyPr wrap="square" rtlCol="0">
            <a:spAutoFit/>
          </a:bodyPr>
          <a:lstStyle/>
          <a:p>
            <a:r>
              <a:rPr lang="de-DE" dirty="0">
                <a:solidFill>
                  <a:schemeClr val="accent1"/>
                </a:solidFill>
              </a:rPr>
              <a:t>Themenhefte </a:t>
            </a:r>
            <a:br>
              <a:rPr lang="de-DE" dirty="0">
                <a:solidFill>
                  <a:schemeClr val="accent1"/>
                </a:solidFill>
              </a:rPr>
            </a:br>
            <a:r>
              <a:rPr lang="de-DE" dirty="0">
                <a:solidFill>
                  <a:schemeClr val="accent1"/>
                </a:solidFill>
              </a:rPr>
              <a:t>„Neue Medien“ 1/2016 und „Digitale Bildung“ 3/2019</a:t>
            </a:r>
          </a:p>
          <a:p>
            <a:endParaRPr lang="de-DE" dirty="0">
              <a:solidFill>
                <a:schemeClr val="accent1"/>
              </a:solidFill>
            </a:endParaRPr>
          </a:p>
          <a:p>
            <a:r>
              <a:rPr lang="de-DE" sz="1100" dirty="0">
                <a:solidFill>
                  <a:schemeClr val="accent1"/>
                </a:solidFill>
              </a:rPr>
              <a:t>Praxis Sprache</a:t>
            </a:r>
          </a:p>
          <a:p>
            <a:r>
              <a:rPr lang="de-DE" sz="1100" dirty="0">
                <a:solidFill>
                  <a:schemeClr val="accent1"/>
                </a:solidFill>
                <a:hlinkClick r:id="rId6"/>
              </a:rPr>
              <a:t>https://praxis-sprache.eu/heftarchiv/64-jahrgang-2019/heft-32019/</a:t>
            </a:r>
            <a:r>
              <a:rPr lang="de-DE" sz="1100" dirty="0">
                <a:solidFill>
                  <a:schemeClr val="accent1"/>
                </a:solidFill>
              </a:rPr>
              <a:t> </a:t>
            </a:r>
          </a:p>
        </p:txBody>
      </p:sp>
      <p:pic>
        <p:nvPicPr>
          <p:cNvPr id="8" name="Grafik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26877" y="1687136"/>
            <a:ext cx="1601139" cy="2272584"/>
          </a:xfrm>
          <a:prstGeom prst="rect">
            <a:avLst/>
          </a:prstGeom>
        </p:spPr>
      </p:pic>
      <p:pic>
        <p:nvPicPr>
          <p:cNvPr id="5" name="Grafik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40188" y="2701769"/>
            <a:ext cx="1298329" cy="1838433"/>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50124" y="1100375"/>
            <a:ext cx="1601139" cy="2274242"/>
          </a:xfrm>
          <a:prstGeom prst="rect">
            <a:avLst/>
          </a:prstGeom>
        </p:spPr>
      </p:pic>
      <p:pic>
        <p:nvPicPr>
          <p:cNvPr id="11" name="Grafik 10">
            <a:extLst>
              <a:ext uri="{FF2B5EF4-FFF2-40B4-BE49-F238E27FC236}">
                <a16:creationId xmlns:a16="http://schemas.microsoft.com/office/drawing/2014/main" id="{7A9981B9-2B85-421E-A4CB-E32551AEF8D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31382" y="4501340"/>
            <a:ext cx="1350463" cy="1911110"/>
          </a:xfrm>
          <a:prstGeom prst="rect">
            <a:avLst/>
          </a:prstGeom>
        </p:spPr>
      </p:pic>
    </p:spTree>
    <p:extLst>
      <p:ext uri="{BB962C8B-B14F-4D97-AF65-F5344CB8AC3E}">
        <p14:creationId xmlns:p14="http://schemas.microsoft.com/office/powerpoint/2010/main" val="36697317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4B29E5-7D49-4196-B964-33823B706110}"/>
              </a:ext>
            </a:extLst>
          </p:cNvPr>
          <p:cNvSpPr>
            <a:spLocks noGrp="1"/>
          </p:cNvSpPr>
          <p:nvPr>
            <p:ph type="title"/>
          </p:nvPr>
        </p:nvSpPr>
        <p:spPr/>
        <p:txBody>
          <a:bodyPr/>
          <a:lstStyle/>
          <a:p>
            <a:r>
              <a:rPr lang="de-DE" dirty="0"/>
              <a:t>Literatur</a:t>
            </a:r>
          </a:p>
        </p:txBody>
      </p:sp>
      <p:sp>
        <p:nvSpPr>
          <p:cNvPr id="3" name="Inhaltsplatzhalter 2">
            <a:extLst>
              <a:ext uri="{FF2B5EF4-FFF2-40B4-BE49-F238E27FC236}">
                <a16:creationId xmlns:a16="http://schemas.microsoft.com/office/drawing/2014/main" id="{CF94165B-AE8B-4B3B-B832-DCC79BEFACC6}"/>
              </a:ext>
            </a:extLst>
          </p:cNvPr>
          <p:cNvSpPr>
            <a:spLocks noGrp="1"/>
          </p:cNvSpPr>
          <p:nvPr>
            <p:ph idx="1"/>
          </p:nvPr>
        </p:nvSpPr>
        <p:spPr>
          <a:xfrm>
            <a:off x="336000" y="1629000"/>
            <a:ext cx="11520000" cy="4921191"/>
          </a:xfrm>
        </p:spPr>
        <p:txBody>
          <a:bodyPr>
            <a:normAutofit fontScale="55000" lnSpcReduction="20000"/>
          </a:bodyPr>
          <a:lstStyle/>
          <a:p>
            <a:pPr marL="360363" indent="-360363">
              <a:lnSpc>
                <a:spcPct val="115000"/>
              </a:lnSpc>
              <a:buNone/>
            </a:pPr>
            <a:r>
              <a:rPr lang="de-DE" sz="1800" dirty="0">
                <a:effectLst/>
                <a:latin typeface="Arial" panose="020B0604020202020204" pitchFamily="34" charset="0"/>
                <a:ea typeface="Arial" panose="020B0604020202020204" pitchFamily="34" charset="0"/>
              </a:rPr>
              <a:t>Csikszentmihalyi, M. (1995): Flow. Das Geheimnis des Glücks. Klett-Cotta: Stuttgart.</a:t>
            </a:r>
          </a:p>
          <a:p>
            <a:pPr marL="360363" indent="-360363">
              <a:lnSpc>
                <a:spcPct val="115000"/>
              </a:lnSpc>
              <a:buNone/>
            </a:pPr>
            <a:r>
              <a:rPr lang="de-DE" sz="1800" dirty="0">
                <a:effectLst/>
                <a:latin typeface="Arial" panose="020B0604020202020204" pitchFamily="34" charset="0"/>
                <a:ea typeface="Arial" panose="020B0604020202020204" pitchFamily="34" charset="0"/>
              </a:rPr>
              <a:t>Kirch, M. &amp; Reber, K. (2014): Mit allen Kindern spielerisch richtig schreiben lernen. Das Spiel als inklusive Methode. In: Sache Wort Zahl 42, 43-49.</a:t>
            </a:r>
          </a:p>
          <a:p>
            <a:pPr marL="360363" indent="-360363">
              <a:lnSpc>
                <a:spcPct val="115000"/>
              </a:lnSpc>
              <a:buNone/>
            </a:pPr>
            <a:r>
              <a:rPr lang="de-DE" sz="1800" dirty="0">
                <a:effectLst/>
                <a:latin typeface="Arial" panose="020B0604020202020204" pitchFamily="34" charset="0"/>
                <a:ea typeface="Arial" panose="020B0604020202020204" pitchFamily="34" charset="0"/>
              </a:rPr>
              <a:t>Kirch, M./Reber, K. (2014): Rechtschreibregal. </a:t>
            </a:r>
            <a:r>
              <a:rPr lang="de-DE" sz="1800" dirty="0">
                <a:effectLst/>
                <a:latin typeface="Arial" panose="020B0604020202020204" pitchFamily="34" charset="0"/>
                <a:ea typeface="Arial" panose="020B0604020202020204" pitchFamily="34" charset="0"/>
                <a:hlinkClick r:id="rId2"/>
              </a:rPr>
              <a:t>http://www.rechtschreibregal.de</a:t>
            </a:r>
            <a:r>
              <a:rPr lang="de-DE" sz="1800" dirty="0">
                <a:effectLst/>
                <a:latin typeface="Arial" panose="020B0604020202020204" pitchFamily="34" charset="0"/>
                <a:ea typeface="Arial" panose="020B0604020202020204" pitchFamily="34" charset="0"/>
              </a:rPr>
              <a:t> (in Kooperation mit Dr. Michael Kirch, Lehrstuhl für Grundschulpädagogik und -didaktik der LMU München)</a:t>
            </a:r>
          </a:p>
          <a:p>
            <a:pPr marL="360363" indent="-360363">
              <a:lnSpc>
                <a:spcPct val="115000"/>
              </a:lnSpc>
              <a:buNone/>
            </a:pPr>
            <a:r>
              <a:rPr lang="de-DE" sz="1800" dirty="0">
                <a:latin typeface="Arial" panose="020B0604020202020204" pitchFamily="34" charset="0"/>
                <a:ea typeface="Arial" panose="020B0604020202020204" pitchFamily="34" charset="0"/>
              </a:rPr>
              <a:t>Reber, K. (2013): Richtig schreiben lernen. Heterogenität und Differenzierung im Rechtschreibunterricht. In: Rosenberger, K. (Hrsg.): Sprache rechnet sich. Medium Sprache in allen Lebensbereichen. Kongressbericht der Österreichischen Gesellschaft für Sprachheilpädagogik zum Kongress 2013 in Bad Ischl, 167-175.</a:t>
            </a:r>
          </a:p>
          <a:p>
            <a:pPr marL="360363" indent="-360363">
              <a:lnSpc>
                <a:spcPct val="115000"/>
              </a:lnSpc>
              <a:buNone/>
            </a:pPr>
            <a:r>
              <a:rPr lang="de-DE" sz="1800" dirty="0">
                <a:effectLst/>
                <a:latin typeface="Arial" panose="020B0604020202020204" pitchFamily="34" charset="0"/>
                <a:ea typeface="Arial" panose="020B0604020202020204" pitchFamily="34" charset="0"/>
              </a:rPr>
              <a:t>Reber, K. (2017): Prävention von Lese- und Rechtschreibstörungen im Unterricht. Systematischer Schriftspracherwerb von Anfang an. München: Ernst Reinhardt.</a:t>
            </a:r>
          </a:p>
          <a:p>
            <a:pPr marL="360363" indent="-360363">
              <a:lnSpc>
                <a:spcPct val="115000"/>
              </a:lnSpc>
              <a:buNone/>
            </a:pPr>
            <a:r>
              <a:rPr lang="de-DE" sz="1800" dirty="0">
                <a:latin typeface="Arial" panose="020B0604020202020204" pitchFamily="34" charset="0"/>
                <a:ea typeface="Arial" panose="020B0604020202020204" pitchFamily="34" charset="0"/>
              </a:rPr>
              <a:t>Reber, K. (2021): Individuelle Lernangebote für Sprach- und Schriftsprachförderung mit ZABULO selbst erstellen. Wenn Lernmaterialien sich an Lernende anpassen. In: Schulz, L./</a:t>
            </a:r>
            <a:r>
              <a:rPr lang="de-DE" sz="1800" dirty="0" err="1">
                <a:latin typeface="Arial" panose="020B0604020202020204" pitchFamily="34" charset="0"/>
                <a:ea typeface="Arial" panose="020B0604020202020204" pitchFamily="34" charset="0"/>
              </a:rPr>
              <a:t>Krstoski</a:t>
            </a:r>
            <a:r>
              <a:rPr lang="de-DE" sz="1800" dirty="0">
                <a:latin typeface="Arial" panose="020B0604020202020204" pitchFamily="34" charset="0"/>
                <a:ea typeface="Arial" panose="020B0604020202020204" pitchFamily="34" charset="0"/>
              </a:rPr>
              <a:t>, I./</a:t>
            </a:r>
            <a:r>
              <a:rPr lang="de-DE" sz="1800" dirty="0" err="1">
                <a:latin typeface="Arial" panose="020B0604020202020204" pitchFamily="34" charset="0"/>
                <a:ea typeface="Arial" panose="020B0604020202020204" pitchFamily="34" charset="0"/>
              </a:rPr>
              <a:t>Lüneberger</a:t>
            </a:r>
            <a:r>
              <a:rPr lang="de-DE" sz="1800" dirty="0">
                <a:latin typeface="Arial" panose="020B0604020202020204" pitchFamily="34" charset="0"/>
                <a:ea typeface="Arial" panose="020B0604020202020204" pitchFamily="34" charset="0"/>
              </a:rPr>
              <a:t>, M./Wichmann, D. (Hrsg.): </a:t>
            </a:r>
            <a:r>
              <a:rPr lang="de-DE" sz="1800" dirty="0" err="1">
                <a:latin typeface="Arial" panose="020B0604020202020204" pitchFamily="34" charset="0"/>
                <a:ea typeface="Arial" panose="020B0604020202020204" pitchFamily="34" charset="0"/>
              </a:rPr>
              <a:t>Diklusive</a:t>
            </a:r>
            <a:r>
              <a:rPr lang="de-DE" sz="1800" dirty="0">
                <a:latin typeface="Arial" panose="020B0604020202020204" pitchFamily="34" charset="0"/>
                <a:ea typeface="Arial" panose="020B0604020202020204" pitchFamily="34" charset="0"/>
              </a:rPr>
              <a:t> Lernwelten. Visual Books, Dornstadt, 299-307. (erhältlich als kostenloses Open-Source-E-Book zum Download oder als Print-Buch, </a:t>
            </a:r>
            <a:r>
              <a:rPr lang="de-DE" sz="1800" dirty="0">
                <a:latin typeface="Arial" panose="020B0604020202020204" pitchFamily="34" charset="0"/>
                <a:ea typeface="Arial" panose="020B0604020202020204" pitchFamily="34" charset="0"/>
                <a:hlinkClick r:id="rId3"/>
              </a:rPr>
              <a:t>https://visual-books.com/diklusion</a:t>
            </a:r>
            <a:r>
              <a:rPr lang="de-DE" sz="1800" dirty="0">
                <a:latin typeface="Arial" panose="020B0604020202020204" pitchFamily="34" charset="0"/>
                <a:ea typeface="Arial" panose="020B0604020202020204" pitchFamily="34" charset="0"/>
              </a:rPr>
              <a:t> </a:t>
            </a:r>
          </a:p>
          <a:p>
            <a:pPr marL="360363" indent="-360363">
              <a:lnSpc>
                <a:spcPct val="115000"/>
              </a:lnSpc>
              <a:buNone/>
            </a:pPr>
            <a:r>
              <a:rPr lang="de-DE" sz="1800" dirty="0">
                <a:latin typeface="Arial" panose="020B0604020202020204" pitchFamily="34" charset="0"/>
                <a:ea typeface="Arial" panose="020B0604020202020204" pitchFamily="34" charset="0"/>
              </a:rPr>
              <a:t>Reber, K. (2021): Wortschatzförderung in Unterricht und Therapie: Reale und digitale Lernwelten verknüpfen. In: </a:t>
            </a:r>
            <a:r>
              <a:rPr lang="de-DE" sz="1800" dirty="0" err="1">
                <a:latin typeface="Arial" panose="020B0604020202020204" pitchFamily="34" charset="0"/>
                <a:ea typeface="Arial" panose="020B0604020202020204" pitchFamily="34" charset="0"/>
              </a:rPr>
              <a:t>mitSprache</a:t>
            </a:r>
            <a:r>
              <a:rPr lang="de-DE" sz="1800" dirty="0">
                <a:latin typeface="Arial" panose="020B0604020202020204" pitchFamily="34" charset="0"/>
                <a:ea typeface="Arial" panose="020B0604020202020204" pitchFamily="34" charset="0"/>
              </a:rPr>
              <a:t> 2, 5-24. </a:t>
            </a:r>
            <a:r>
              <a:rPr lang="de-DE" sz="1800" dirty="0">
                <a:latin typeface="Arial" panose="020B0604020202020204" pitchFamily="34" charset="0"/>
                <a:ea typeface="Arial" panose="020B0604020202020204" pitchFamily="34" charset="0"/>
                <a:hlinkClick r:id="rId4"/>
              </a:rPr>
              <a:t>https://paedalogis.com/wp-content/uploads/2021/07/mitSprache_2_21_Beitrag_Reber_web.pdf</a:t>
            </a:r>
            <a:r>
              <a:rPr lang="de-DE" sz="1800" dirty="0">
                <a:latin typeface="Arial" panose="020B0604020202020204" pitchFamily="34" charset="0"/>
                <a:ea typeface="Arial" panose="020B0604020202020204" pitchFamily="34" charset="0"/>
              </a:rPr>
              <a:t> </a:t>
            </a:r>
          </a:p>
          <a:p>
            <a:pPr marL="360363" indent="-360363">
              <a:lnSpc>
                <a:spcPct val="115000"/>
              </a:lnSpc>
              <a:buNone/>
            </a:pPr>
            <a:r>
              <a:rPr lang="de-DE" sz="1800" dirty="0">
                <a:latin typeface="Arial" panose="020B0604020202020204" pitchFamily="34" charset="0"/>
                <a:ea typeface="Arial" panose="020B0604020202020204" pitchFamily="34" charset="0"/>
              </a:rPr>
              <a:t>Reber, K./Kirch, M. (2013): Richtig schreiben lernen. Kompetenzorientierter, inklusiver Rechtschreibunterricht. In: Praxis Sprache 4, 254-257. Download des Artikels, Download des Materials zum Artikel (u.a. Kompetenzprofile), Download des gesamten Themenheftes „Inklusion &amp; Sprache“</a:t>
            </a:r>
          </a:p>
          <a:p>
            <a:pPr marL="360363" indent="-360363">
              <a:lnSpc>
                <a:spcPct val="115000"/>
              </a:lnSpc>
              <a:buNone/>
            </a:pPr>
            <a:r>
              <a:rPr lang="de-DE" sz="1800" dirty="0">
                <a:latin typeface="Arial" panose="020B0604020202020204" pitchFamily="34" charset="0"/>
                <a:ea typeface="Arial" panose="020B0604020202020204" pitchFamily="34" charset="0"/>
              </a:rPr>
              <a:t>Reber, K./Kirch, M. (2013): Kompetenzprofile Schriftspracherwerb &amp; Rechtschreiben. Downloadmaterial in: Praxis Sprache 4, 254-257. Download: </a:t>
            </a:r>
            <a:r>
              <a:rPr lang="de-DE" sz="1800" dirty="0">
                <a:latin typeface="Arial" panose="020B0604020202020204" pitchFamily="34" charset="0"/>
                <a:ea typeface="Arial" panose="020B0604020202020204" pitchFamily="34" charset="0"/>
                <a:hlinkClick r:id="rId5"/>
              </a:rPr>
              <a:t>https://dgs-ev.de/fileadmin/Fachpublikationen/PS_4-2013/Reber_Kirch_Rechtschreibunterricht_ps_2013_04.pdf</a:t>
            </a:r>
            <a:r>
              <a:rPr lang="de-DE" sz="1800" dirty="0">
                <a:latin typeface="Arial" panose="020B0604020202020204" pitchFamily="34" charset="0"/>
                <a:ea typeface="Arial" panose="020B0604020202020204" pitchFamily="34" charset="0"/>
              </a:rPr>
              <a:t> </a:t>
            </a:r>
            <a:endParaRPr lang="de-DE" sz="1800" dirty="0">
              <a:effectLst/>
              <a:latin typeface="Arial" panose="020B0604020202020204" pitchFamily="34" charset="0"/>
              <a:ea typeface="Arial" panose="020B0604020202020204" pitchFamily="34" charset="0"/>
            </a:endParaRPr>
          </a:p>
          <a:p>
            <a:pPr marL="360363" indent="-360363">
              <a:lnSpc>
                <a:spcPct val="115000"/>
              </a:lnSpc>
              <a:buNone/>
            </a:pPr>
            <a:r>
              <a:rPr lang="de-DE" sz="1800" dirty="0">
                <a:latin typeface="Arial" panose="020B0604020202020204" pitchFamily="34" charset="0"/>
                <a:ea typeface="Arial" panose="020B0604020202020204" pitchFamily="34" charset="0"/>
              </a:rPr>
              <a:t>Reber, K./Kirch, M. (2014): Zielgerichtet Fördern und Fordern in heterogenen Klassen. Rechtschreibfähigkeiten kompetenzorientiert entwickeln. In: Pädagogik 3, 30-35.</a:t>
            </a:r>
          </a:p>
          <a:p>
            <a:pPr marL="360363" indent="-360363">
              <a:lnSpc>
                <a:spcPct val="115000"/>
              </a:lnSpc>
              <a:buNone/>
            </a:pPr>
            <a:r>
              <a:rPr lang="de-DE" sz="1800" dirty="0">
                <a:effectLst/>
                <a:latin typeface="Arial" panose="020B0604020202020204" pitchFamily="34" charset="0"/>
                <a:ea typeface="Arial" panose="020B0604020202020204" pitchFamily="34" charset="0"/>
              </a:rPr>
              <a:t>Reber, K. &amp; Steidl, M. (2016): Computerprogramm </a:t>
            </a:r>
            <a:r>
              <a:rPr lang="de-DE" sz="1800" dirty="0" err="1">
                <a:effectLst/>
                <a:latin typeface="Arial" panose="020B0604020202020204" pitchFamily="34" charset="0"/>
                <a:ea typeface="Arial" panose="020B0604020202020204" pitchFamily="34" charset="0"/>
              </a:rPr>
              <a:t>zabulo</a:t>
            </a:r>
            <a:r>
              <a:rPr lang="de-DE" sz="1800" dirty="0">
                <a:effectLst/>
                <a:latin typeface="Arial" panose="020B0604020202020204" pitchFamily="34" charset="0"/>
                <a:ea typeface="Arial" panose="020B0604020202020204" pitchFamily="34" charset="0"/>
              </a:rPr>
              <a:t>. Individuelle Lernmaterialien selbst erstellen. </a:t>
            </a:r>
            <a:r>
              <a:rPr lang="de-DE" sz="1800" dirty="0" err="1">
                <a:effectLst/>
                <a:latin typeface="Arial" panose="020B0604020202020204" pitchFamily="34" charset="0"/>
                <a:ea typeface="Arial" panose="020B0604020202020204" pitchFamily="34" charset="0"/>
              </a:rPr>
              <a:t>Paedalogis</a:t>
            </a:r>
            <a:r>
              <a:rPr lang="de-DE" sz="1800" dirty="0">
                <a:effectLst/>
                <a:latin typeface="Arial" panose="020B0604020202020204" pitchFamily="34" charset="0"/>
                <a:ea typeface="Arial" panose="020B0604020202020204" pitchFamily="34" charset="0"/>
              </a:rPr>
              <a:t>: Weiden. </a:t>
            </a:r>
            <a:r>
              <a:rPr lang="de-DE" sz="1800" dirty="0">
                <a:effectLst/>
                <a:latin typeface="Arial" panose="020B0604020202020204" pitchFamily="34" charset="0"/>
                <a:ea typeface="Arial" panose="020B0604020202020204" pitchFamily="34" charset="0"/>
                <a:hlinkClick r:id="rId6"/>
              </a:rPr>
              <a:t>http://www.paedalogis.com</a:t>
            </a:r>
            <a:r>
              <a:rPr lang="de-DE" sz="1800" dirty="0">
                <a:effectLst/>
                <a:latin typeface="Arial" panose="020B0604020202020204" pitchFamily="34" charset="0"/>
                <a:ea typeface="Arial" panose="020B0604020202020204" pitchFamily="34" charset="0"/>
              </a:rPr>
              <a:t> </a:t>
            </a:r>
          </a:p>
          <a:p>
            <a:pPr marL="360363" indent="-360363">
              <a:lnSpc>
                <a:spcPct val="115000"/>
              </a:lnSpc>
              <a:buNone/>
            </a:pPr>
            <a:r>
              <a:rPr lang="de-DE" sz="1800" dirty="0">
                <a:effectLst/>
                <a:latin typeface="Arial" panose="020B0604020202020204" pitchFamily="34" charset="0"/>
                <a:ea typeface="Arial" panose="020B0604020202020204" pitchFamily="34" charset="0"/>
              </a:rPr>
              <a:t>Reber, K. &amp; Steidl, M. (2020): App </a:t>
            </a:r>
            <a:r>
              <a:rPr lang="de-DE" sz="1800" dirty="0" err="1">
                <a:effectLst/>
                <a:latin typeface="Arial" panose="020B0604020202020204" pitchFamily="34" charset="0"/>
                <a:ea typeface="Arial" panose="020B0604020202020204" pitchFamily="34" charset="0"/>
              </a:rPr>
              <a:t>zabulo</a:t>
            </a:r>
            <a:r>
              <a:rPr lang="de-DE" sz="1800" dirty="0">
                <a:effectLst/>
                <a:latin typeface="Arial" panose="020B0604020202020204" pitchFamily="34" charset="0"/>
                <a:ea typeface="Arial" panose="020B0604020202020204" pitchFamily="34" charset="0"/>
              </a:rPr>
              <a:t>. </a:t>
            </a:r>
            <a:r>
              <a:rPr lang="de-DE" sz="1800" dirty="0" err="1">
                <a:effectLst/>
                <a:latin typeface="Arial" panose="020B0604020202020204" pitchFamily="34" charset="0"/>
                <a:ea typeface="Arial" panose="020B0604020202020204" pitchFamily="34" charset="0"/>
              </a:rPr>
              <a:t>Paedalogis</a:t>
            </a:r>
            <a:r>
              <a:rPr lang="de-DE" sz="1800" dirty="0">
                <a:effectLst/>
                <a:latin typeface="Arial" panose="020B0604020202020204" pitchFamily="34" charset="0"/>
                <a:ea typeface="Arial" panose="020B0604020202020204" pitchFamily="34" charset="0"/>
              </a:rPr>
              <a:t>: Weiden. </a:t>
            </a:r>
            <a:r>
              <a:rPr lang="de-DE" sz="1800" dirty="0">
                <a:effectLst/>
                <a:latin typeface="Arial" panose="020B0604020202020204" pitchFamily="34" charset="0"/>
                <a:ea typeface="Arial" panose="020B0604020202020204" pitchFamily="34" charset="0"/>
                <a:hlinkClick r:id="rId7"/>
              </a:rPr>
              <a:t>https://apps.apple.com/us/app/zabulo/id1428700761</a:t>
            </a:r>
            <a:r>
              <a:rPr lang="de-DE" sz="1800" dirty="0">
                <a:effectLst/>
                <a:latin typeface="Arial" panose="020B0604020202020204" pitchFamily="34" charset="0"/>
                <a:ea typeface="Arial" panose="020B0604020202020204" pitchFamily="34" charset="0"/>
              </a:rPr>
              <a:t> </a:t>
            </a:r>
          </a:p>
          <a:p>
            <a:pPr marL="360363" indent="-360363">
              <a:lnSpc>
                <a:spcPct val="115000"/>
              </a:lnSpc>
              <a:buNone/>
            </a:pPr>
            <a:r>
              <a:rPr lang="de-DE" sz="1800" dirty="0">
                <a:effectLst/>
                <a:latin typeface="Arial" panose="020B0604020202020204" pitchFamily="34" charset="0"/>
                <a:ea typeface="Arial" panose="020B0604020202020204" pitchFamily="34" charset="0"/>
              </a:rPr>
              <a:t>Reber, K. &amp; </a:t>
            </a:r>
            <a:r>
              <a:rPr lang="de-DE" sz="1800" dirty="0" err="1">
                <a:effectLst/>
                <a:latin typeface="Arial" panose="020B0604020202020204" pitchFamily="34" charset="0"/>
                <a:ea typeface="Arial" panose="020B0604020202020204" pitchFamily="34" charset="0"/>
              </a:rPr>
              <a:t>Wildegger</a:t>
            </a:r>
            <a:r>
              <a:rPr lang="de-DE" sz="1800" dirty="0">
                <a:effectLst/>
                <a:latin typeface="Arial" panose="020B0604020202020204" pitchFamily="34" charset="0"/>
                <a:ea typeface="Arial" panose="020B0604020202020204" pitchFamily="34" charset="0"/>
              </a:rPr>
              <a:t>-Lack, E. (2020): Sprachförderung mit digitalen Medien: Von real bis digital. Idstein: Schulz-Kirchner Verlag.</a:t>
            </a:r>
          </a:p>
          <a:p>
            <a:pPr marL="360363" indent="-360363">
              <a:lnSpc>
                <a:spcPct val="115000"/>
              </a:lnSpc>
              <a:buNone/>
            </a:pPr>
            <a:r>
              <a:rPr lang="de-DE" sz="1800" dirty="0">
                <a:effectLst/>
                <a:latin typeface="Arial" panose="020B0604020202020204" pitchFamily="34" charset="0"/>
                <a:ea typeface="Arial" panose="020B0604020202020204" pitchFamily="34" charset="0"/>
              </a:rPr>
              <a:t>Wygotski, L.S. (1988): Denken und Sprechen. Frankfurt am Main: Fischer.</a:t>
            </a:r>
          </a:p>
        </p:txBody>
      </p:sp>
      <p:sp>
        <p:nvSpPr>
          <p:cNvPr id="4" name="Fußzeilenplatzhalter 3">
            <a:extLst>
              <a:ext uri="{FF2B5EF4-FFF2-40B4-BE49-F238E27FC236}">
                <a16:creationId xmlns:a16="http://schemas.microsoft.com/office/drawing/2014/main" id="{33AE9FE9-3E9A-49A0-8548-9A0627A25D94}"/>
              </a:ext>
            </a:extLst>
          </p:cNvPr>
          <p:cNvSpPr>
            <a:spLocks noGrp="1"/>
          </p:cNvSpPr>
          <p:nvPr>
            <p:ph type="ftr" sz="quarter" idx="11"/>
          </p:nvPr>
        </p:nvSpPr>
        <p:spPr/>
        <p:txBody>
          <a:bodyPr/>
          <a:lstStyle/>
          <a:p>
            <a:r>
              <a:rPr lang="de-DE"/>
              <a:t>CC-BY 4.0 Dr. Karin Reber, http://www.karin-reber.de - Bilder aus zabulo, http://www.paedalogis.com</a:t>
            </a:r>
            <a:endParaRPr lang="de-DE" dirty="0"/>
          </a:p>
        </p:txBody>
      </p:sp>
    </p:spTree>
    <p:extLst>
      <p:ext uri="{BB962C8B-B14F-4D97-AF65-F5344CB8AC3E}">
        <p14:creationId xmlns:p14="http://schemas.microsoft.com/office/powerpoint/2010/main" val="16954110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69E4A3-8F2B-4963-BF64-2F2673166A61}"/>
              </a:ext>
            </a:extLst>
          </p:cNvPr>
          <p:cNvSpPr>
            <a:spLocks noGrp="1"/>
          </p:cNvSpPr>
          <p:nvPr>
            <p:ph type="title"/>
          </p:nvPr>
        </p:nvSpPr>
        <p:spPr/>
        <p:txBody>
          <a:bodyPr/>
          <a:lstStyle/>
          <a:p>
            <a:r>
              <a:rPr lang="de-DE" dirty="0"/>
              <a:t>Rechtehinweis</a:t>
            </a:r>
          </a:p>
        </p:txBody>
      </p:sp>
      <p:sp>
        <p:nvSpPr>
          <p:cNvPr id="3" name="Inhaltsplatzhalter 2">
            <a:extLst>
              <a:ext uri="{FF2B5EF4-FFF2-40B4-BE49-F238E27FC236}">
                <a16:creationId xmlns:a16="http://schemas.microsoft.com/office/drawing/2014/main" id="{AC59A954-5D4D-42B5-88B9-4C54F9F34008}"/>
              </a:ext>
            </a:extLst>
          </p:cNvPr>
          <p:cNvSpPr>
            <a:spLocks noGrp="1"/>
          </p:cNvSpPr>
          <p:nvPr>
            <p:ph idx="1"/>
          </p:nvPr>
        </p:nvSpPr>
        <p:spPr/>
        <p:txBody>
          <a:bodyPr>
            <a:normAutofit/>
          </a:bodyPr>
          <a:lstStyle/>
          <a:p>
            <a:pPr marL="0" indent="0">
              <a:buNone/>
            </a:pPr>
            <a:r>
              <a:rPr lang="de-DE" dirty="0"/>
              <a:t>Die Präsentation darf für Fortbildungszwecke benutzt, adaptiert und weitergegeben werden: </a:t>
            </a:r>
          </a:p>
          <a:p>
            <a:pPr marL="0" indent="0">
              <a:buNone/>
            </a:pPr>
            <a:r>
              <a:rPr lang="de-DE" dirty="0"/>
              <a:t>CC-BY 4.0 Dr. Karin Reber – </a:t>
            </a:r>
            <a:r>
              <a:rPr lang="de-DE" dirty="0">
                <a:hlinkClick r:id="rId2"/>
              </a:rPr>
              <a:t>www.karin-reber.de</a:t>
            </a:r>
            <a:r>
              <a:rPr lang="de-DE" dirty="0"/>
              <a:t>  </a:t>
            </a:r>
          </a:p>
          <a:p>
            <a:pPr marL="0" indent="0">
              <a:buNone/>
            </a:pPr>
            <a:endParaRPr lang="de-DE" dirty="0"/>
          </a:p>
          <a:p>
            <a:pPr marL="0" indent="0">
              <a:buNone/>
            </a:pPr>
            <a:r>
              <a:rPr lang="de-DE" dirty="0"/>
              <a:t>Das verwendete Bildmaterial stammt aus der Software/App </a:t>
            </a:r>
            <a:r>
              <a:rPr lang="de-DE" dirty="0" err="1"/>
              <a:t>zabulo</a:t>
            </a:r>
            <a:r>
              <a:rPr lang="de-DE" dirty="0"/>
              <a:t> und ist urheberrechtlich geschützt. Quellenangabe:</a:t>
            </a:r>
          </a:p>
          <a:p>
            <a:pPr marL="0" indent="0">
              <a:buNone/>
            </a:pPr>
            <a:r>
              <a:rPr lang="de-DE" dirty="0"/>
              <a:t>Bilder und Screenshots aus </a:t>
            </a:r>
            <a:r>
              <a:rPr lang="de-DE" dirty="0" err="1"/>
              <a:t>zabulo</a:t>
            </a:r>
            <a:r>
              <a:rPr lang="de-DE" dirty="0"/>
              <a:t> – </a:t>
            </a:r>
            <a:r>
              <a:rPr lang="de-DE" dirty="0">
                <a:solidFill>
                  <a:srgbClr val="D40050"/>
                </a:solidFill>
                <a:hlinkClick r:id="rId3"/>
              </a:rPr>
              <a:t>http://www.paedalogis.com</a:t>
            </a:r>
            <a:endParaRPr lang="de-DE" dirty="0">
              <a:solidFill>
                <a:srgbClr val="D40050"/>
              </a:solidFill>
            </a:endParaRPr>
          </a:p>
          <a:p>
            <a:pPr marL="0" indent="0">
              <a:buNone/>
            </a:pPr>
            <a:endParaRPr lang="de-DE" dirty="0"/>
          </a:p>
          <a:p>
            <a:endParaRPr lang="de-DE" dirty="0"/>
          </a:p>
          <a:p>
            <a:pPr marL="0" indent="0">
              <a:buNone/>
            </a:pPr>
            <a:endParaRPr lang="de-DE" dirty="0"/>
          </a:p>
        </p:txBody>
      </p:sp>
      <p:sp>
        <p:nvSpPr>
          <p:cNvPr id="4" name="Fußzeilenplatzhalter 3">
            <a:extLst>
              <a:ext uri="{FF2B5EF4-FFF2-40B4-BE49-F238E27FC236}">
                <a16:creationId xmlns:a16="http://schemas.microsoft.com/office/drawing/2014/main" id="{EDA3AB44-F988-4395-AC5C-6D8B1E4097AB}"/>
              </a:ext>
            </a:extLst>
          </p:cNvPr>
          <p:cNvSpPr>
            <a:spLocks noGrp="1"/>
          </p:cNvSpPr>
          <p:nvPr>
            <p:ph type="ftr" sz="quarter" idx="11"/>
          </p:nvPr>
        </p:nvSpPr>
        <p:spPr/>
        <p:txBody>
          <a:bodyPr/>
          <a:lstStyle/>
          <a:p>
            <a:r>
              <a:rPr lang="de-DE"/>
              <a:t>CC-BY 4.0 Dr. Karin Reber, http://www.karin-reber.de - Bilder aus zabulo, http://www.paedalogis.com</a:t>
            </a:r>
            <a:endParaRPr lang="de-DE" dirty="0"/>
          </a:p>
        </p:txBody>
      </p:sp>
    </p:spTree>
    <p:extLst>
      <p:ext uri="{BB962C8B-B14F-4D97-AF65-F5344CB8AC3E}">
        <p14:creationId xmlns:p14="http://schemas.microsoft.com/office/powerpoint/2010/main" val="2511496160"/>
      </p:ext>
    </p:extLst>
  </p:cSld>
  <p:clrMapOvr>
    <a:masterClrMapping/>
  </p:clrMapOvr>
</p:sld>
</file>

<file path=ppt/theme/theme1.xml><?xml version="1.0" encoding="utf-8"?>
<a:theme xmlns:a="http://schemas.openxmlformats.org/drawingml/2006/main" name="1_Office Theme">
  <a:themeElements>
    <a:clrScheme name="Benutzerdefiniert 10">
      <a:dk1>
        <a:sysClr val="windowText" lastClr="000000"/>
      </a:dk1>
      <a:lt1>
        <a:sysClr val="window" lastClr="FFFFFF"/>
      </a:lt1>
      <a:dk2>
        <a:srgbClr val="2C507D"/>
      </a:dk2>
      <a:lt2>
        <a:srgbClr val="E6E8E7"/>
      </a:lt2>
      <a:accent1>
        <a:srgbClr val="0A60A4"/>
      </a:accent1>
      <a:accent2>
        <a:srgbClr val="16213D"/>
      </a:accent2>
      <a:accent3>
        <a:srgbClr val="348DD0"/>
      </a:accent3>
      <a:accent4>
        <a:srgbClr val="EA0025"/>
      </a:accent4>
      <a:accent5>
        <a:srgbClr val="691B2A"/>
      </a:accent5>
      <a:accent6>
        <a:srgbClr val="6EAC1C"/>
      </a:accent6>
      <a:hlink>
        <a:srgbClr val="0A60A4"/>
      </a:hlink>
      <a:folHlink>
        <a:srgbClr val="0A60A4"/>
      </a:folHlink>
    </a:clrScheme>
    <a:fontScheme name="Benutzerdefiniert 2">
      <a:majorFont>
        <a:latin typeface="Satero Sans LT Pro"/>
        <a:ea typeface=""/>
        <a:cs typeface=""/>
      </a:majorFont>
      <a:minorFont>
        <a:latin typeface="Segoe UI Emoj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84E7DFF-FD06-4EAA-8672-CBB9462D1225}">
  <we:reference id="wa104051163" version="1.2.0.3" store="de-D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0</TotalTime>
  <Words>4239</Words>
  <Application>Microsoft Office PowerPoint</Application>
  <PresentationFormat>Breitbild</PresentationFormat>
  <Paragraphs>454</Paragraphs>
  <Slides>64</Slides>
  <Notes>21</Notes>
  <HiddenSlides>2</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Arial</vt:lpstr>
      <vt:lpstr>Calibri</vt:lpstr>
      <vt:lpstr>Helvetica Light</vt:lpstr>
      <vt:lpstr>Humanst521 BT</vt:lpstr>
      <vt:lpstr>Lucida Grande</vt:lpstr>
      <vt:lpstr>Satero Sans LT Pro</vt:lpstr>
      <vt:lpstr>Segoe UI Emoji</vt:lpstr>
      <vt:lpstr>1_Office Theme</vt:lpstr>
      <vt:lpstr>Individuelle Lernangebote mit zabulo selbst erstellen</vt:lpstr>
      <vt:lpstr>Motivation</vt:lpstr>
      <vt:lpstr>PowerPoint-Präsentation</vt:lpstr>
      <vt:lpstr>Individuelle Materialien erstellen für …</vt:lpstr>
      <vt:lpstr>Überblick</vt:lpstr>
      <vt:lpstr>Grundlagen zabulo </vt:lpstr>
      <vt:lpstr>Arbeitsblätter, Spiele, Tests und digitale Spiele</vt:lpstr>
      <vt:lpstr>PowerPoint-Präsentation</vt:lpstr>
      <vt:lpstr>4 Schritte zum fertigen Material</vt:lpstr>
      <vt:lpstr>PowerPoint-Präsentation</vt:lpstr>
      <vt:lpstr>Eine Wörterliste als Arbeitsblatt, Spiel, Screening oder Computerspiel – binnen Sekunden!</vt:lpstr>
      <vt:lpstr>Beispiel Material-Werkstatt: Eine Wörterliste als Karten, ABs, Spiel, … binnen Sekunden!</vt:lpstr>
      <vt:lpstr>PowerPoint-Präsentation</vt:lpstr>
      <vt:lpstr>Suchfunktionen, Beispiele:</vt:lpstr>
      <vt:lpstr>Material-Werkstatt</vt:lpstr>
      <vt:lpstr>PowerPoint-Präsentation</vt:lpstr>
      <vt:lpstr>Layouts</vt:lpstr>
      <vt:lpstr>Individualisieren: Optionen verwenden</vt:lpstr>
      <vt:lpstr>Spiel-Werkstatt </vt:lpstr>
      <vt:lpstr>PowerPoint-Präsentation</vt:lpstr>
      <vt:lpstr>Grundgedanke: Spiel als Lernform  (Kirch/Reber 2014)</vt:lpstr>
      <vt:lpstr>Zabulo Spiel-Werkstatt</vt:lpstr>
      <vt:lpstr>Wörtertreppe</vt:lpstr>
      <vt:lpstr>Flipper</vt:lpstr>
      <vt:lpstr>Lupenzauber</vt:lpstr>
      <vt:lpstr>Spielmaterialien: Alltagszubehör</vt:lpstr>
      <vt:lpstr>Farbig oder schwarz-weiß</vt:lpstr>
      <vt:lpstr>2 Spielvarianten: Wort – Bild </vt:lpstr>
      <vt:lpstr>Anleitungen in einfacher Sprache</vt:lpstr>
      <vt:lpstr>Blankovorlagen ausdrucken</vt:lpstr>
      <vt:lpstr>Lösungs- oder Schreibblätter</vt:lpstr>
      <vt:lpstr>Passung über Aktionsfelder</vt:lpstr>
      <vt:lpstr>Tipp: Plexiglasplatte statt laminieren!</vt:lpstr>
      <vt:lpstr>Differenzierung quantitativ: Spiellänge</vt:lpstr>
      <vt:lpstr>PowerPoint-Präsentation</vt:lpstr>
      <vt:lpstr>Screening-Werkstatt</vt:lpstr>
      <vt:lpstr>PowerPoint-Präsentation</vt:lpstr>
      <vt:lpstr>Sprachverständnis</vt:lpstr>
      <vt:lpstr>Leseverständnis – Rechtschreiben – aktiver Wortschatz</vt:lpstr>
      <vt:lpstr>Computerspiel-Werkstatt</vt:lpstr>
      <vt:lpstr>PowerPoint-Präsentation</vt:lpstr>
      <vt:lpstr>Verschiedene Spielformen</vt:lpstr>
      <vt:lpstr>Unmittelbares Feedback</vt:lpstr>
      <vt:lpstr>Fertig – Sprechen – weiter!</vt:lpstr>
      <vt:lpstr>App am iPad (iOS)</vt:lpstr>
      <vt:lpstr>Teilen von Spielen per QR-Code: Workflow</vt:lpstr>
      <vt:lpstr>Was ist der Unterschied zwischen der Software und der App?</vt:lpstr>
      <vt:lpstr>Individualisierung &amp; Kompetenzorientierung</vt:lpstr>
      <vt:lpstr>Kompetenzprofile SSE &amp; Rechtschreiben </vt:lpstr>
      <vt:lpstr>Wörterdiktat – Beispiel Klasse 3 Grundschule</vt:lpstr>
      <vt:lpstr>Geeignete Beobachtungssituationen</vt:lpstr>
      <vt:lpstr>Rechtschreiben von Anfang an: Lernfelder und Bausteine des Schreibenlernens</vt:lpstr>
      <vt:lpstr>1. Klasse Grundschule</vt:lpstr>
      <vt:lpstr>Anfang Klasse 2 Förderzentrum</vt:lpstr>
      <vt:lpstr>PowerPoint-Präsentation</vt:lpstr>
      <vt:lpstr>Ausblick</vt:lpstr>
      <vt:lpstr>Lesetipp: Diklusive Lernwelten</vt:lpstr>
      <vt:lpstr>Lesetipp Wortschatz-förderung u.a. mit zabulo: mitSprache</vt:lpstr>
      <vt:lpstr>Miomind-Rechtschreibregal</vt:lpstr>
      <vt:lpstr>Miomind-Rechtschreibregal</vt:lpstr>
      <vt:lpstr>PowerPoint-Präsentation</vt:lpstr>
      <vt:lpstr>Kontakt</vt:lpstr>
      <vt:lpstr>Literatur</vt:lpstr>
      <vt:lpstr>Rechtehinweis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KR</dc:creator>
  <cp:lastModifiedBy>Karin Reber</cp:lastModifiedBy>
  <cp:revision>726</cp:revision>
  <cp:lastPrinted>2021-11-18T08:06:46Z</cp:lastPrinted>
  <dcterms:created xsi:type="dcterms:W3CDTF">2017-04-27T19:08:20Z</dcterms:created>
  <dcterms:modified xsi:type="dcterms:W3CDTF">2022-02-02T21:12:40Z</dcterms:modified>
</cp:coreProperties>
</file>